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10287000" cx="18288000"/>
  <p:notesSz cx="6858000" cy="9144000"/>
  <p:embeddedFontLst>
    <p:embeddedFont>
      <p:font typeface="Poppins"/>
      <p:bold r:id="rId26"/>
      <p:boldItalic r:id="rId27"/>
    </p:embeddedFont>
    <p:embeddedFont>
      <p:font typeface="Antonio"/>
      <p:bold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jelwE1cxoo3cLx3xPqIBlDYeqU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649F3E-1599-4190-BA27-09FF5056D961}">
  <a:tblStyle styleId="{3D649F3E-1599-4190-BA27-09FF5056D96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slide" Target="slides/slide19.xml"/><Relationship Id="rId28" Type="http://schemas.openxmlformats.org/officeDocument/2006/relationships/font" Target="fonts/Antonio-bold.fntdata"/><Relationship Id="rId27"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Slide 9: Functional Requirements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system is designed with specific functional requirements to ensure it meets the needs of both museum staff and visitors effectively. The key functional requirements include: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Content Management:</a:t>
            </a:r>
            <a:r>
              <a:rPr lang="en-US">
                <a:solidFill>
                  <a:schemeClr val="dk1"/>
                </a:solidFill>
              </a:rPr>
              <a:t> Users must have the ability to create, edit, and delete exhibit content easily. This empowers museum staff to keep exhibits up-to-date and relevant without needing extensive technical knowledge.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Multimedia Uploads:</a:t>
            </a:r>
            <a:r>
              <a:rPr lang="en-US">
                <a:solidFill>
                  <a:schemeClr val="dk1"/>
                </a:solidFill>
              </a:rPr>
              <a:t> The system supports uploading multimedia elements such as audio, video, and images directly from mobile devices. This feature allows for richer, more engaging content that enhances the visitor experience.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Tour Management and Real-Time Updates:</a:t>
            </a:r>
            <a:r>
              <a:rPr lang="en-US">
                <a:solidFill>
                  <a:schemeClr val="dk1"/>
                </a:solidFill>
              </a:rPr>
              <a:t> The ability to assign exhibits to specific tours and provide real-time updates to the visitor app ensures that visitors receive the most accurate and relevant information as they explore the museum.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functional requirements are central to our goal of creating a user-friendly, dynamic, and interactive system that enhances both content management for staff and the overall experience for visitors.</a:t>
            </a:r>
            <a:endParaRPr>
              <a:solidFill>
                <a:schemeClr val="dk1"/>
              </a:solidFill>
            </a:endParaRPr>
          </a:p>
          <a:p>
            <a:pPr indent="0" lvl="0" marL="0" rtl="0" algn="l">
              <a:spcBef>
                <a:spcPts val="1200"/>
              </a:spcBef>
              <a:spcAft>
                <a:spcPts val="0"/>
              </a:spcAft>
              <a:buNone/>
            </a:pPr>
            <a:r>
              <a:t/>
            </a:r>
            <a:endParaRPr/>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Non-Functional Requirements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"In addition to the functional capabilities, our system must also meet several non-functional requirements to ensure it is reliable, user-friendly, and accessible. These include: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Scalability:</a:t>
            </a:r>
            <a:r>
              <a:rPr lang="en-US">
                <a:solidFill>
                  <a:schemeClr val="dk1"/>
                </a:solidFill>
              </a:rPr>
              <a:t> The system must be capable of handling an increasing number of users and a growing volume of content without any performance degradation. This ensures that as the museum's digital content expands, the system remains responsive and efficient.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Usability:</a:t>
            </a:r>
            <a:r>
              <a:rPr lang="en-US">
                <a:solidFill>
                  <a:schemeClr val="dk1"/>
                </a:solidFill>
              </a:rPr>
              <a:t> The interface must be intuitive and require minimal training. By focusing on ease of use, we ensure that museum staff can quickly adopt the system and use it effectively, regardless of their technical background.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Accessibility:</a:t>
            </a:r>
            <a:r>
              <a:rPr lang="en-US">
                <a:solidFill>
                  <a:schemeClr val="dk1"/>
                </a:solidFill>
              </a:rPr>
              <a:t> Support for multiple languages and assistive technologies is essential. This requirement ensures that the system accommodates diverse user needs, making the museum experience accessible to a broader audience, including those with disabilities or language barriers.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meeting these non-functional requirements, our system ensures a high-quality, inclusive, and scalable experience for all users.</a:t>
            </a:r>
            <a:endParaRPr>
              <a:solidFill>
                <a:schemeClr val="dk1"/>
              </a:solidFill>
            </a:endParaRPr>
          </a:p>
          <a:p>
            <a:pPr indent="0" lvl="0" marL="0" rtl="0" algn="l">
              <a:spcBef>
                <a:spcPts val="120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use-case diagram provides an overview of the interactions between different user roles and the system. It illustrates the various actions that can be performed by each role: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Museum Owner:</a:t>
            </a:r>
            <a:r>
              <a:rPr lang="en-US">
                <a:solidFill>
                  <a:schemeClr val="dk1"/>
                </a:solidFill>
              </a:rPr>
              <a:t> This role includes actions such as registration, managing museum details and payments, viewing all exhibits, creating new exhibits, and changing exhibit settings. These capabilities allow museum owners to have comprehensive control over their museum's digital content.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Curator:</a:t>
            </a:r>
            <a:r>
              <a:rPr lang="en-US">
                <a:solidFill>
                  <a:schemeClr val="dk1"/>
                </a:solidFill>
              </a:rPr>
              <a:t> Curators are primarily focused on content creation and management. They can view owned exhibits, edit exhibit details, and manage individual artwork, including adding, editing, and deleting artwork. This role ensures that exhibit content is up-to-date and engaging.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Admin:</a:t>
            </a:r>
            <a:r>
              <a:rPr lang="en-US">
                <a:solidFill>
                  <a:schemeClr val="dk1"/>
                </a:solidFill>
              </a:rPr>
              <a:t> The admin role includes managing system operations such as handling requests, managing terms of use and pricing, and customer management. This role ensures the smooth operation of the system and compliance with policies.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Visitor:</a:t>
            </a:r>
            <a:r>
              <a:rPr lang="en-US">
                <a:solidFill>
                  <a:schemeClr val="dk1"/>
                </a:solidFill>
              </a:rPr>
              <a:t> Visitors interact with the system primarily through viewing exhibits and searching for specific exhibitions. They can also send feedback, contributing to the museum's ongoing improvement.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diagram effectively highlights the specific functionalities available to each user role, ensuring that each type of user can perform their required tasks efficiently and effectively."</a:t>
            </a:r>
            <a:endParaRPr>
              <a:solidFill>
                <a:schemeClr val="dk1"/>
              </a:solidFill>
            </a:endParaRPr>
          </a:p>
          <a:p>
            <a:pPr indent="0" lvl="0" marL="0" rtl="0" algn="l">
              <a:spcBef>
                <a:spcPts val="1200"/>
              </a:spcBef>
              <a:spcAft>
                <a:spcPts val="0"/>
              </a:spcAft>
              <a:buNone/>
            </a:pPr>
            <a:r>
              <a:t/>
            </a:r>
            <a:endParaRPr/>
          </a:p>
        </p:txBody>
      </p:sp>
      <p:sp>
        <p:nvSpPr>
          <p:cNvPr id="236" name="Google Shape;2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Throughout the development of our system, we encountered several constraints and challenges that we needed to address to ensure a successful outcome: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User Constraints:</a:t>
            </a:r>
            <a:r>
              <a:rPr lang="en-US">
                <a:solidFill>
                  <a:schemeClr val="dk1"/>
                </a:solidFill>
              </a:rPr>
              <a:t> One of our primary challenges was ensuring that the system was accessible and easy to use for all types of users, including museum staff with varying levels of technical expertise and visitors with diverse needs. We focused on designing an intuitive interface that requires minimal training and is easy to navigate.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Technical Constraints:</a:t>
            </a:r>
            <a:r>
              <a:rPr lang="en-US">
                <a:solidFill>
                  <a:schemeClr val="dk1"/>
                </a:solidFill>
              </a:rPr>
              <a:t> Another significant challenge was maintaining consistent performance across different devices and platforms. Given the need for mobile accessibility and cross-platform compatibility, we needed to ensure that our system could perform efficiently, regardless of the user's device or operating system.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Time Constraints:</a:t>
            </a:r>
            <a:r>
              <a:rPr lang="en-US">
                <a:solidFill>
                  <a:schemeClr val="dk1"/>
                </a:solidFill>
              </a:rPr>
              <a:t> Managing the project timeline effectively to meet deadlines was crucial. With a defined project scope and deliverables, we had to carefully plan and allocate resources to ensure that we could deliver a fully functional system on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addressing these constraints and challenges, we were able to develop a robust, user-friendly system that meets the needs of both museum staff and visitors.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47" name="Google Shape;4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evaluation process is critical to ensuring that the system meets the needs and expectations of both museum staff and visitors. This slide outlines our approach to evaluation, focusing on two key areas: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Evaluation of Menachem:</a:t>
            </a:r>
            <a:r>
              <a:rPr lang="en-US">
                <a:solidFill>
                  <a:schemeClr val="dk1"/>
                </a:solidFill>
              </a:rPr>
              <a:t> Menachem's role is crucial in aligning the system with the specific requirements of museum environments. By actively engaging with museum staff and understanding their workflows, Menachem ensures that the system's functionalities are tailored to real-world needs. This ongoing evaluation helps in refining the system and making it more effective.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Test Plan:</a:t>
            </a:r>
            <a:r>
              <a:rPr lang="en-US">
                <a:solidFill>
                  <a:schemeClr val="dk1"/>
                </a:solidFill>
              </a:rPr>
              <a:t> We have developed a comprehensive test plan to ensure that the system performs as expected. The purpose of this test plan is to validate that the system meets all functional requirements and handles various use cases effectively. For example, test cases cover different aspects of content creation, such as creating, editing, and deleting audio, video, and image content. Each test case is designed to verify that the system behaves correctly and consistently, providing reliable performance.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Through these evaluation methods, we continuously assess and enhance our system, ensuring it delivers a robust and user-friendly experience.</a:t>
            </a:r>
            <a:endParaRPr>
              <a:solidFill>
                <a:schemeClr val="dk1"/>
              </a:solidFill>
            </a:endParaRPr>
          </a:p>
          <a:p>
            <a:pPr indent="0" lvl="0" marL="0" rtl="0" algn="l">
              <a:spcBef>
                <a:spcPts val="1200"/>
              </a:spcBef>
              <a:spcAft>
                <a:spcPts val="0"/>
              </a:spcAft>
              <a:buNone/>
            </a:pPr>
            <a:r>
              <a:t/>
            </a:r>
            <a:endParaRPr/>
          </a:p>
        </p:txBody>
      </p:sp>
      <p:sp>
        <p:nvSpPr>
          <p:cNvPr id="473" name="Google Shape;47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today's digital age, museums are embracing technology to create more engaging and interactive experiences for their visitors. Despite this shift, many of the current technological solutions available are rigid and require extensive technical knowledge to operate. This creates a gap between the potential of technology and its practical application in museums. There's a pressing need for a more flexible and user-friendly content management system that empowers museum staff to easily adapt and tailor their digital offerings to meet the changing needs of their visitors and the museum's evolving objectives.</a:t>
            </a:r>
            <a:endParaRPr/>
          </a:p>
        </p:txBody>
      </p:sp>
      <p:sp>
        <p:nvSpPr>
          <p:cNvPr id="93" name="Google Shape;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We present to you the 'Interactive Museum Guide and Content Creation System', a project developed in collaboration with the Mensch-Edutainment Company. This system is specifically designed to cater to the needs of museum and gallery owners, offering them a robust and intuitive platform to effortlessly create, manage, and update exhibit content.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result? A dynamic mobile application tailored for museum visitors, significantly enhancing their experience with engaging, interactive content. This system not only enriches the visitor journey but also empowers museum staff with the tools they need to keep content fresh and relevant."</a:t>
            </a:r>
            <a:endParaRPr/>
          </a:p>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Our project aims to achieve three key objectives: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Empower Museums to Self-Manage Content: We want to enable museums to independently create and manage their exhibit content, giving them the control and flexibility to update and personalize their offerings without relying on external expertise.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Cost-Effective Solution: By minimizing the need for external developers, our system provides a cost-effective solution for museums. This allows them to allocate resources more efficiently while still achieving high-quality, engaging content.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Enhance Visitor Engagement: Our interactive mobile application is designed to enhance the visitor experience by making exhibits more engaging and immersive, transforming the way visitors interact with and learn from museum displays.</a:t>
            </a:r>
            <a:endParaRPr/>
          </a:p>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solution, the </a:t>
            </a:r>
            <a:r>
              <a:rPr b="1" lang="en-US">
                <a:solidFill>
                  <a:schemeClr val="dk1"/>
                </a:solidFill>
              </a:rPr>
              <a:t>'Interactive Museum Guide and Content Creation System,'</a:t>
            </a:r>
            <a:r>
              <a:rPr lang="en-US">
                <a:solidFill>
                  <a:schemeClr val="dk1"/>
                </a:solidFill>
              </a:rPr>
              <a:t> is a comprehensive and flexible platform designed to revolutionize how museums manage their exhibit content. Key features of our system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Real-Time Updates:</a:t>
            </a:r>
            <a:r>
              <a:rPr lang="en-US">
                <a:solidFill>
                  <a:schemeClr val="dk1"/>
                </a:solidFill>
              </a:rPr>
              <a:t> Museums can make instant changes to exhibit content, ensuring that information remains current and relevant.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Seamless Multimedia Integration:</a:t>
            </a:r>
            <a:r>
              <a:rPr lang="en-US">
                <a:solidFill>
                  <a:schemeClr val="dk1"/>
                </a:solidFill>
              </a:rPr>
              <a:t> Our platform supports the easy integration of various media types, such as images, videos, and audio, creating a richer and more immersive experience for visitors.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Mobile Accessibility:</a:t>
            </a:r>
            <a:r>
              <a:rPr lang="en-US">
                <a:solidFill>
                  <a:schemeClr val="dk1"/>
                </a:solidFill>
              </a:rPr>
              <a:t> The system is designed with mobile users in mind, providing visitors with easy access to interactive content through their smartphones.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features are aimed at enhancing the workflow of museum staff while simultaneously enriching the overall visitor experience, making exhibits more engaging, informative, and interactive.</a:t>
            </a:r>
            <a:endParaRPr>
              <a:solidFill>
                <a:schemeClr val="dk1"/>
              </a:solidFill>
            </a:endParaRPr>
          </a:p>
          <a:p>
            <a:pPr indent="0" lvl="0" marL="0" rtl="0" algn="l">
              <a:spcBef>
                <a:spcPts val="120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system features a robust </a:t>
            </a:r>
            <a:r>
              <a:rPr b="1" lang="en-US">
                <a:solidFill>
                  <a:schemeClr val="dk1"/>
                </a:solidFill>
              </a:rPr>
              <a:t>Content Management System (CMS)</a:t>
            </a:r>
            <a:r>
              <a:rPr lang="en-US">
                <a:solidFill>
                  <a:schemeClr val="dk1"/>
                </a:solidFill>
              </a:rPr>
              <a:t>, a software application specifically designed to make it easy for multiple users to create, edit, and publish content.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CMS is built around two key components: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Content Creation Tools:</a:t>
            </a:r>
            <a:r>
              <a:rPr lang="en-US">
                <a:solidFill>
                  <a:schemeClr val="dk1"/>
                </a:solidFill>
              </a:rPr>
              <a:t> These tools provide museum staff with intuitive interfaces for editing and designing exhibit content. This includes text, images, videos, and interactive elements that can be easily tailored to suit different exhibits.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Content Management:</a:t>
            </a:r>
            <a:r>
              <a:rPr lang="en-US">
                <a:solidFill>
                  <a:schemeClr val="dk1"/>
                </a:solidFill>
              </a:rPr>
              <a:t> This component handles the organization, storage, and retrieval of content. It allows staff to efficiently manage content across different exhibits, ensuring consistency and ease of access.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Together, these components enable museum staff to maintain a dynamic and engaging digital presence, keeping exhibit information up-to-date and relevant.</a:t>
            </a:r>
            <a:endParaRPr>
              <a:solidFill>
                <a:schemeClr val="dk1"/>
              </a:solidFill>
            </a:endParaRPr>
          </a:p>
          <a:p>
            <a:pPr indent="0" lvl="0" marL="0" rtl="0" algn="l">
              <a:spcBef>
                <a:spcPts val="1200"/>
              </a:spcBef>
              <a:spcAft>
                <a:spcPts val="0"/>
              </a:spcAft>
              <a:buNone/>
            </a:pPr>
            <a:r>
              <a:t/>
            </a:r>
            <a:endParaRPr/>
          </a:p>
        </p:txBody>
      </p:sp>
      <p:sp>
        <p:nvSpPr>
          <p:cNvPr id="125" name="Google Shape;12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Technology Stack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system is built using a selection of modern, scalable technologies, ensuring reliability, efficiency, and adaptability:</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Frontend:</a:t>
            </a:r>
            <a:r>
              <a:rPr lang="en-US">
                <a:solidFill>
                  <a:schemeClr val="dk1"/>
                </a:solidFill>
              </a:rPr>
              <a:t> We use </a:t>
            </a:r>
            <a:r>
              <a:rPr b="1" lang="en-US">
                <a:solidFill>
                  <a:schemeClr val="dk1"/>
                </a:solidFill>
              </a:rPr>
              <a:t>React.js</a:t>
            </a:r>
            <a:r>
              <a:rPr lang="en-US">
                <a:solidFill>
                  <a:schemeClr val="dk1"/>
                </a:solidFill>
              </a:rPr>
              <a:t> for the frontend, offering a dynamic and responsive user interface. React's component-based architecture allows us to build reusable UI components, which streamlines development and ensures a consistent user experience.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Backend:</a:t>
            </a:r>
            <a:r>
              <a:rPr lang="en-US">
                <a:solidFill>
                  <a:schemeClr val="dk1"/>
                </a:solidFill>
              </a:rPr>
              <a:t> The backend is powered by </a:t>
            </a:r>
            <a:r>
              <a:rPr b="1" lang="en-US">
                <a:solidFill>
                  <a:schemeClr val="dk1"/>
                </a:solidFill>
              </a:rPr>
              <a:t>Node.js</a:t>
            </a:r>
            <a:r>
              <a:rPr lang="en-US">
                <a:solidFill>
                  <a:schemeClr val="dk1"/>
                </a:solidFill>
              </a:rPr>
              <a:t> with </a:t>
            </a:r>
            <a:r>
              <a:rPr b="1" lang="en-US">
                <a:solidFill>
                  <a:schemeClr val="dk1"/>
                </a:solidFill>
              </a:rPr>
              <a:t>Express.js</a:t>
            </a:r>
            <a:r>
              <a:rPr lang="en-US">
                <a:solidFill>
                  <a:schemeClr val="dk1"/>
                </a:solidFill>
              </a:rPr>
              <a:t>, providing a robust and scalable server environment. Node.js allows for efficient handling of asynchronous operations, which is crucial for a responsive and high-performance system.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Database:</a:t>
            </a:r>
            <a:r>
              <a:rPr lang="en-US">
                <a:solidFill>
                  <a:schemeClr val="dk1"/>
                </a:solidFill>
              </a:rPr>
              <a:t> For data management, we utilize both </a:t>
            </a:r>
            <a:r>
              <a:rPr b="1" lang="en-US">
                <a:solidFill>
                  <a:schemeClr val="dk1"/>
                </a:solidFill>
              </a:rPr>
              <a:t>MongoDB</a:t>
            </a:r>
            <a:r>
              <a:rPr lang="en-US">
                <a:solidFill>
                  <a:schemeClr val="dk1"/>
                </a:solidFill>
              </a:rPr>
              <a:t> and </a:t>
            </a:r>
            <a:r>
              <a:rPr b="1" lang="en-US">
                <a:solidFill>
                  <a:schemeClr val="dk1"/>
                </a:solidFill>
              </a:rPr>
              <a:t>Firebase</a:t>
            </a:r>
            <a:r>
              <a:rPr lang="en-US">
                <a:solidFill>
                  <a:schemeClr val="dk1"/>
                </a:solidFill>
              </a:rPr>
              <a:t>. MongoDB offers a flexible, schema-less data structure that is ideal for handling the diverse and evolving data types found in museum content. Firebase complements this by providing real-time data synchronization, which is essential for real-time updates in the CMS and the mobile app.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Mobile App:</a:t>
            </a:r>
            <a:r>
              <a:rPr lang="en-US">
                <a:solidFill>
                  <a:schemeClr val="dk1"/>
                </a:solidFill>
              </a:rPr>
              <a:t> Our mobile application is designed with cross-platform compatibility in mind, ensuring that it can be accessed on both Android and iOS devices. This approach maximizes our reach and makes the interactive museum experience accessible to a broader audience.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leveraging these technologies, our system provides a seamless and integrated experience for both museum staff and visitors.</a:t>
            </a:r>
            <a:endParaRPr>
              <a:solidFill>
                <a:schemeClr val="dk1"/>
              </a:solidFill>
            </a:endParaRPr>
          </a:p>
          <a:p>
            <a:pPr indent="0" lvl="0" marL="0" rtl="0" algn="l">
              <a:spcBef>
                <a:spcPts val="120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System's Architecture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system's architecture is carefully designed to ensure scalability, reliability, and ease of use, benefiting both museum staff and visitors. The architecture includes several key components: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Frontend Layer:</a:t>
            </a:r>
            <a:r>
              <a:rPr lang="en-US">
                <a:solidFill>
                  <a:schemeClr val="dk1"/>
                </a:solidFill>
              </a:rPr>
              <a:t> Built with HTML, CSS, and React.js, the frontend is where users interact with the system. For museum staff, the CMS interface allows easy content creation and management. For visitors, the mobile application provides a seamless and engaging experience.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Backend Layer:</a:t>
            </a:r>
            <a:r>
              <a:rPr lang="en-US">
                <a:solidFill>
                  <a:schemeClr val="dk1"/>
                </a:solidFill>
              </a:rPr>
              <a:t> The backend is the backbone of our system, handling requests and managing data. It consists of:</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File System Storage:</a:t>
            </a:r>
            <a:r>
              <a:rPr lang="en-US">
                <a:solidFill>
                  <a:schemeClr val="dk1"/>
                </a:solidFill>
              </a:rPr>
              <a:t> This handles the storage of multimedia files, ensuring that images, videos, and other content types are readily accessible.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Database:</a:t>
            </a:r>
            <a:r>
              <a:rPr lang="en-US">
                <a:solidFill>
                  <a:schemeClr val="dk1"/>
                </a:solidFill>
              </a:rPr>
              <a:t> We utilize MongoDB and Firebase for data storage and real-time data synchronization. These databases store all exhibit information, user interactions, and other relevant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API Server:</a:t>
            </a:r>
            <a:r>
              <a:rPr lang="en-US">
                <a:solidFill>
                  <a:schemeClr val="dk1"/>
                </a:solidFill>
              </a:rPr>
              <a:t> The API server acts as an intermediary between the frontend and backend, handling requests, processing data, and returning the appropriate responses. It ensures that data flows smoothly and efficiently, whether it's content being updated by museum staff or information being requested by a visitor's mobile app.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integrating these components, our architecture provides a robust and scalable solution that meets the needs of modern museums, ensuring that content is always up-to-date and accessible, enhancing both the staff's efficiency and the visitor's experience.</a:t>
            </a:r>
            <a:endParaRPr>
              <a:solidFill>
                <a:schemeClr val="dk1"/>
              </a:solidFill>
            </a:endParaRPr>
          </a:p>
          <a:p>
            <a:pPr indent="0" lvl="0" marL="0" rtl="0" algn="l">
              <a:spcBef>
                <a:spcPts val="120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User roles: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system is designed to support multiple user roles, each with specific permissions to ensure a secure and efficient workflow. The key user roles are: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Admin:</a:t>
            </a:r>
            <a:r>
              <a:rPr lang="en-US">
                <a:solidFill>
                  <a:schemeClr val="dk1"/>
                </a:solidFill>
              </a:rPr>
              <a:t> Responsible for managing overall system operations, including user subscriptions and access control. Admins ensure the system runs smoothly and securely.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Museum Owner:</a:t>
            </a:r>
            <a:r>
              <a:rPr lang="en-US">
                <a:solidFill>
                  <a:schemeClr val="dk1"/>
                </a:solidFill>
              </a:rPr>
              <a:t> Museum owners oversee all aspects of the museum's digital presence. They are responsible for managing exhibits, assigning curators, and customizing content to align with the museum's vision and goals.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Curator:</a:t>
            </a:r>
            <a:r>
              <a:rPr lang="en-US">
                <a:solidFill>
                  <a:schemeClr val="dk1"/>
                </a:solidFill>
              </a:rPr>
              <a:t> Curators play a crucial role in creating and updating exhibit content. They have the ability to add and manage multimedia elements, ensuring that the content is engaging and informative.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Visitor:</a:t>
            </a:r>
            <a:r>
              <a:rPr lang="en-US">
                <a:solidFill>
                  <a:schemeClr val="dk1"/>
                </a:solidFill>
              </a:rPr>
              <a:t> Visitors interact with the museum's content through our mobile application. They explore exhibits, access multimedia content, and enjoy a personalized and interactive museum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defining these roles and permissions, our system ensures that each user has access to the tools and information they need, enhancing both operational efficiency and the visitor experience.</a:t>
            </a:r>
            <a:endParaRPr>
              <a:solidFill>
                <a:schemeClr val="dk1"/>
              </a:solidFill>
            </a:endParaRPr>
          </a:p>
          <a:p>
            <a:pPr indent="0" lvl="0" marL="0" rtl="0" algn="l">
              <a:spcBef>
                <a:spcPts val="120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p:nvPr>
            <p:ph idx="2" type="pic"/>
          </p:nvPr>
        </p:nvSpPr>
        <p:spPr>
          <a:xfrm>
            <a:off x="1792288" y="612775"/>
            <a:ext cx="5486400" cy="4114800"/>
          </a:xfrm>
          <a:prstGeom prst="rect">
            <a:avLst/>
          </a:prstGeom>
          <a:noFill/>
          <a:ln>
            <a:noFill/>
          </a:ln>
        </p:spPr>
      </p:sp>
      <p:sp>
        <p:nvSpPr>
          <p:cNvPr id="64" name="Google Shape;64;p2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19E"/>
        </a:solidFill>
      </p:bgPr>
    </p:bg>
    <p:spTree>
      <p:nvGrpSpPr>
        <p:cNvPr id="83" name="Shape 83"/>
        <p:cNvGrpSpPr/>
        <p:nvPr/>
      </p:nvGrpSpPr>
      <p:grpSpPr>
        <a:xfrm>
          <a:off x="0" y="0"/>
          <a:ext cx="0" cy="0"/>
          <a:chOff x="0" y="0"/>
          <a:chExt cx="0" cy="0"/>
        </a:xfrm>
      </p:grpSpPr>
      <p:sp>
        <p:nvSpPr>
          <p:cNvPr id="84" name="Google Shape;84;p1"/>
          <p:cNvSpPr/>
          <p:nvPr/>
        </p:nvSpPr>
        <p:spPr>
          <a:xfrm>
            <a:off x="11389133" y="0"/>
            <a:ext cx="6898867" cy="1028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0" y="-159798"/>
            <a:ext cx="2517474" cy="1965396"/>
          </a:xfrm>
          <a:custGeom>
            <a:rect b="b" l="l" r="r" t="t"/>
            <a:pathLst>
              <a:path extrusionOk="0" h="1965396" w="2517474">
                <a:moveTo>
                  <a:pt x="0" y="0"/>
                </a:moveTo>
                <a:lnTo>
                  <a:pt x="2517474" y="0"/>
                </a:lnTo>
                <a:lnTo>
                  <a:pt x="2517474" y="1965396"/>
                </a:lnTo>
                <a:lnTo>
                  <a:pt x="0" y="1965396"/>
                </a:lnTo>
                <a:lnTo>
                  <a:pt x="0" y="0"/>
                </a:lnTo>
                <a:close/>
              </a:path>
            </a:pathLst>
          </a:custGeom>
          <a:blipFill rotWithShape="1">
            <a:blip r:embed="rId3">
              <a:alphaModFix/>
            </a:blip>
            <a:stretch>
              <a:fillRect b="0" l="0" r="0" t="0"/>
            </a:stretch>
          </a:blipFill>
          <a:ln>
            <a:noFill/>
          </a:ln>
        </p:spPr>
      </p:sp>
      <p:sp>
        <p:nvSpPr>
          <p:cNvPr id="86" name="Google Shape;86;p1"/>
          <p:cNvSpPr/>
          <p:nvPr/>
        </p:nvSpPr>
        <p:spPr>
          <a:xfrm>
            <a:off x="11987394" y="1501147"/>
            <a:ext cx="6300606" cy="9179633"/>
          </a:xfrm>
          <a:custGeom>
            <a:rect b="b" l="l" r="r" t="t"/>
            <a:pathLst>
              <a:path extrusionOk="0" h="9179633" w="6300606">
                <a:moveTo>
                  <a:pt x="0" y="0"/>
                </a:moveTo>
                <a:lnTo>
                  <a:pt x="6300606" y="0"/>
                </a:lnTo>
                <a:lnTo>
                  <a:pt x="6300606" y="9179633"/>
                </a:lnTo>
                <a:lnTo>
                  <a:pt x="0" y="9179633"/>
                </a:lnTo>
                <a:lnTo>
                  <a:pt x="0" y="0"/>
                </a:lnTo>
                <a:close/>
              </a:path>
            </a:pathLst>
          </a:custGeom>
          <a:blipFill rotWithShape="1">
            <a:blip r:embed="rId4">
              <a:alphaModFix/>
            </a:blip>
            <a:stretch>
              <a:fillRect b="0" l="0" r="0" t="0"/>
            </a:stretch>
          </a:blipFill>
          <a:ln>
            <a:noFill/>
          </a:ln>
        </p:spPr>
      </p:sp>
      <p:sp>
        <p:nvSpPr>
          <p:cNvPr id="87" name="Google Shape;87;p1"/>
          <p:cNvSpPr/>
          <p:nvPr/>
        </p:nvSpPr>
        <p:spPr>
          <a:xfrm>
            <a:off x="12865893" y="1965396"/>
            <a:ext cx="3481824" cy="7370798"/>
          </a:xfrm>
          <a:custGeom>
            <a:rect b="b" l="l" r="r" t="t"/>
            <a:pathLst>
              <a:path extrusionOk="0" h="7370798" w="3481824">
                <a:moveTo>
                  <a:pt x="0" y="0"/>
                </a:moveTo>
                <a:lnTo>
                  <a:pt x="3481825" y="0"/>
                </a:lnTo>
                <a:lnTo>
                  <a:pt x="3481825" y="7370798"/>
                </a:lnTo>
                <a:lnTo>
                  <a:pt x="0" y="7370798"/>
                </a:lnTo>
                <a:lnTo>
                  <a:pt x="0" y="0"/>
                </a:lnTo>
                <a:close/>
              </a:path>
            </a:pathLst>
          </a:custGeom>
          <a:blipFill rotWithShape="1">
            <a:blip r:embed="rId5">
              <a:alphaModFix/>
            </a:blip>
            <a:stretch>
              <a:fillRect b="0" l="0" r="0" t="0"/>
            </a:stretch>
          </a:blipFill>
          <a:ln>
            <a:noFill/>
          </a:ln>
        </p:spPr>
      </p:sp>
      <p:sp>
        <p:nvSpPr>
          <p:cNvPr id="88" name="Google Shape;88;p1"/>
          <p:cNvSpPr/>
          <p:nvPr/>
        </p:nvSpPr>
        <p:spPr>
          <a:xfrm>
            <a:off x="13125047" y="0"/>
            <a:ext cx="5162953" cy="1139785"/>
          </a:xfrm>
          <a:custGeom>
            <a:rect b="b" l="l" r="r" t="t"/>
            <a:pathLst>
              <a:path extrusionOk="0" h="1139785" w="5162953">
                <a:moveTo>
                  <a:pt x="0" y="0"/>
                </a:moveTo>
                <a:lnTo>
                  <a:pt x="5162953" y="0"/>
                </a:lnTo>
                <a:lnTo>
                  <a:pt x="5162953" y="1139785"/>
                </a:lnTo>
                <a:lnTo>
                  <a:pt x="0" y="1139785"/>
                </a:lnTo>
                <a:lnTo>
                  <a:pt x="0" y="0"/>
                </a:lnTo>
                <a:close/>
              </a:path>
            </a:pathLst>
          </a:custGeom>
          <a:blipFill rotWithShape="1">
            <a:blip r:embed="rId6">
              <a:alphaModFix/>
            </a:blip>
            <a:stretch>
              <a:fillRect b="0" l="0" r="0" t="0"/>
            </a:stretch>
          </a:blipFill>
          <a:ln>
            <a:noFill/>
          </a:ln>
        </p:spPr>
      </p:sp>
      <p:sp>
        <p:nvSpPr>
          <p:cNvPr id="89" name="Google Shape;89;p1"/>
          <p:cNvSpPr txBox="1"/>
          <p:nvPr/>
        </p:nvSpPr>
        <p:spPr>
          <a:xfrm>
            <a:off x="136986" y="2302451"/>
            <a:ext cx="10698828" cy="5501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170" u="none" cap="none" strike="noStrike">
                <a:solidFill>
                  <a:srgbClr val="FFFFFF"/>
                </a:solidFill>
                <a:latin typeface="Poppins"/>
                <a:ea typeface="Poppins"/>
                <a:cs typeface="Poppins"/>
                <a:sym typeface="Poppins"/>
              </a:rPr>
              <a:t>Interactive Museum Guide and Content Creation System for Mensch Edutainment</a:t>
            </a:r>
            <a:endParaRPr/>
          </a:p>
          <a:p>
            <a:pPr indent="0" lvl="0" marL="0" marR="0" rtl="0" algn="l">
              <a:lnSpc>
                <a:spcPct val="140000"/>
              </a:lnSpc>
              <a:spcBef>
                <a:spcPts val="0"/>
              </a:spcBef>
              <a:spcAft>
                <a:spcPts val="0"/>
              </a:spcAft>
              <a:buNone/>
            </a:pPr>
            <a:r>
              <a:t/>
            </a:r>
            <a:endParaRPr b="1" i="0" sz="6170" u="none" cap="none" strike="noStrike">
              <a:solidFill>
                <a:srgbClr val="FFFFFF"/>
              </a:solidFill>
              <a:latin typeface="Poppins"/>
              <a:ea typeface="Poppins"/>
              <a:cs typeface="Poppins"/>
              <a:sym typeface="Poppins"/>
            </a:endParaRPr>
          </a:p>
        </p:txBody>
      </p:sp>
      <p:sp>
        <p:nvSpPr>
          <p:cNvPr id="90" name="Google Shape;90;p1"/>
          <p:cNvSpPr txBox="1"/>
          <p:nvPr/>
        </p:nvSpPr>
        <p:spPr>
          <a:xfrm>
            <a:off x="136986" y="7390507"/>
            <a:ext cx="9390000" cy="181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00" u="sng" cap="none" strike="noStrike">
                <a:solidFill>
                  <a:srgbClr val="FFFFFF"/>
                </a:solidFill>
                <a:latin typeface="Poppins"/>
                <a:ea typeface="Poppins"/>
                <a:cs typeface="Poppins"/>
                <a:sym typeface="Poppins"/>
              </a:rPr>
              <a:t>Supervisor:</a:t>
            </a:r>
            <a:r>
              <a:rPr b="0" i="0" lang="en-US" sz="3100" u="none" cap="none" strike="noStrike">
                <a:solidFill>
                  <a:srgbClr val="FFFFFF"/>
                </a:solidFill>
                <a:latin typeface="Poppins"/>
                <a:ea typeface="Poppins"/>
                <a:cs typeface="Poppins"/>
                <a:sym typeface="Poppins"/>
              </a:rPr>
              <a:t> Dr. Julia Sheidin</a:t>
            </a:r>
            <a:endParaRPr/>
          </a:p>
          <a:p>
            <a:pPr indent="0" lvl="0" marL="0" marR="0" rtl="0" algn="l">
              <a:lnSpc>
                <a:spcPct val="140000"/>
              </a:lnSpc>
              <a:spcBef>
                <a:spcPts val="0"/>
              </a:spcBef>
              <a:spcAft>
                <a:spcPts val="0"/>
              </a:spcAft>
              <a:buNone/>
            </a:pPr>
            <a:r>
              <a:rPr b="0" i="0" lang="en-US" sz="3100" u="none" cap="none" strike="noStrike">
                <a:solidFill>
                  <a:srgbClr val="FFFFFF"/>
                </a:solidFill>
                <a:latin typeface="Poppins"/>
                <a:ea typeface="Poppins"/>
                <a:cs typeface="Poppins"/>
                <a:sym typeface="Poppins"/>
              </a:rPr>
              <a:t>Shay Garbuz and May Caspi</a:t>
            </a:r>
            <a:endParaRPr/>
          </a:p>
          <a:p>
            <a:pPr indent="0" lvl="0" marL="0" marR="0" rtl="0" algn="l">
              <a:lnSpc>
                <a:spcPct val="140000"/>
              </a:lnSpc>
              <a:spcBef>
                <a:spcPts val="0"/>
              </a:spcBef>
              <a:spcAft>
                <a:spcPts val="0"/>
              </a:spcAft>
              <a:buNone/>
            </a:pPr>
            <a:r>
              <a:t/>
            </a:r>
            <a:endParaRPr b="0" i="0" sz="3100" u="none" cap="none" strike="noStrike">
              <a:solidFill>
                <a:srgbClr val="FFFFFF"/>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19E"/>
        </a:solidFill>
      </p:bgPr>
    </p:bg>
    <p:spTree>
      <p:nvGrpSpPr>
        <p:cNvPr id="197" name="Shape 197"/>
        <p:cNvGrpSpPr/>
        <p:nvPr/>
      </p:nvGrpSpPr>
      <p:grpSpPr>
        <a:xfrm>
          <a:off x="0" y="0"/>
          <a:ext cx="0" cy="0"/>
          <a:chOff x="0" y="0"/>
          <a:chExt cx="0" cy="0"/>
        </a:xfrm>
      </p:grpSpPr>
      <p:sp>
        <p:nvSpPr>
          <p:cNvPr id="198" name="Google Shape;198;p10"/>
          <p:cNvSpPr/>
          <p:nvPr/>
        </p:nvSpPr>
        <p:spPr>
          <a:xfrm>
            <a:off x="-227600" y="0"/>
            <a:ext cx="6279570" cy="10287000"/>
          </a:xfrm>
          <a:custGeom>
            <a:rect b="b" l="l" r="r" t="t"/>
            <a:pathLst>
              <a:path extrusionOk="0" h="10287000" w="6279570">
                <a:moveTo>
                  <a:pt x="0" y="0"/>
                </a:moveTo>
                <a:lnTo>
                  <a:pt x="6279571" y="0"/>
                </a:lnTo>
                <a:lnTo>
                  <a:pt x="6279571" y="10287000"/>
                </a:lnTo>
                <a:lnTo>
                  <a:pt x="0" y="10287000"/>
                </a:lnTo>
                <a:lnTo>
                  <a:pt x="0" y="0"/>
                </a:lnTo>
                <a:close/>
              </a:path>
            </a:pathLst>
          </a:custGeom>
          <a:blipFill rotWithShape="1">
            <a:blip r:embed="rId3">
              <a:alphaModFix/>
            </a:blip>
            <a:stretch>
              <a:fillRect b="-899" l="0" r="-11109" t="-900"/>
            </a:stretch>
          </a:blipFill>
          <a:ln>
            <a:noFill/>
          </a:ln>
        </p:spPr>
      </p:sp>
      <p:sp>
        <p:nvSpPr>
          <p:cNvPr id="199" name="Google Shape;199;p10"/>
          <p:cNvSpPr/>
          <p:nvPr/>
        </p:nvSpPr>
        <p:spPr>
          <a:xfrm>
            <a:off x="-5993373" y="-5458262"/>
            <a:ext cx="10196686" cy="10196686"/>
          </a:xfrm>
          <a:custGeom>
            <a:rect b="b" l="l" r="r" t="t"/>
            <a:pathLst>
              <a:path extrusionOk="0" h="10196686" w="10196686">
                <a:moveTo>
                  <a:pt x="0" y="0"/>
                </a:moveTo>
                <a:lnTo>
                  <a:pt x="10196686" y="0"/>
                </a:lnTo>
                <a:lnTo>
                  <a:pt x="10196686" y="10196685"/>
                </a:lnTo>
                <a:lnTo>
                  <a:pt x="0" y="10196685"/>
                </a:lnTo>
                <a:lnTo>
                  <a:pt x="0" y="0"/>
                </a:lnTo>
                <a:close/>
              </a:path>
            </a:pathLst>
          </a:custGeom>
          <a:blipFill rotWithShape="1">
            <a:blip r:embed="rId4">
              <a:alphaModFix amt="29000"/>
            </a:blip>
            <a:stretch>
              <a:fillRect b="0" l="0" r="0" t="0"/>
            </a:stretch>
          </a:blipFill>
          <a:ln>
            <a:noFill/>
          </a:ln>
        </p:spPr>
      </p:sp>
      <p:sp>
        <p:nvSpPr>
          <p:cNvPr id="200" name="Google Shape;200;p10"/>
          <p:cNvSpPr/>
          <p:nvPr/>
        </p:nvSpPr>
        <p:spPr>
          <a:xfrm>
            <a:off x="14897076" y="687630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5">
              <a:alphaModFix amt="29000"/>
            </a:blip>
            <a:stretch>
              <a:fillRect b="0" l="0" r="0" t="0"/>
            </a:stretch>
          </a:blipFill>
          <a:ln>
            <a:noFill/>
          </a:ln>
        </p:spPr>
      </p:sp>
      <p:grpSp>
        <p:nvGrpSpPr>
          <p:cNvPr id="201" name="Google Shape;201;p10"/>
          <p:cNvGrpSpPr/>
          <p:nvPr/>
        </p:nvGrpSpPr>
        <p:grpSpPr>
          <a:xfrm>
            <a:off x="5520658" y="3240029"/>
            <a:ext cx="1142373" cy="1142373"/>
            <a:chOff x="0" y="0"/>
            <a:chExt cx="812800" cy="812800"/>
          </a:xfrm>
        </p:grpSpPr>
        <p:sp>
          <p:nvSpPr>
            <p:cNvPr id="202" name="Google Shape;20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4" name="Google Shape;204;p10"/>
          <p:cNvSpPr txBox="1"/>
          <p:nvPr/>
        </p:nvSpPr>
        <p:spPr>
          <a:xfrm>
            <a:off x="6597011" y="1869489"/>
            <a:ext cx="9879016" cy="741199"/>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0" i="0" lang="en-US" sz="4766" u="none" cap="none" strike="noStrike">
                <a:solidFill>
                  <a:srgbClr val="FFFFFF"/>
                </a:solidFill>
                <a:latin typeface="Arial"/>
                <a:ea typeface="Arial"/>
                <a:cs typeface="Arial"/>
                <a:sym typeface="Arial"/>
              </a:rPr>
              <a:t>FUNCTIONAL REQUIREMENTS</a:t>
            </a:r>
            <a:endParaRPr/>
          </a:p>
        </p:txBody>
      </p:sp>
      <p:sp>
        <p:nvSpPr>
          <p:cNvPr id="205" name="Google Shape;205;p10"/>
          <p:cNvSpPr txBox="1"/>
          <p:nvPr/>
        </p:nvSpPr>
        <p:spPr>
          <a:xfrm>
            <a:off x="5886740" y="3210756"/>
            <a:ext cx="13066932" cy="1171627"/>
          </a:xfrm>
          <a:prstGeom prst="rect">
            <a:avLst/>
          </a:prstGeom>
          <a:noFill/>
          <a:ln>
            <a:noFill/>
          </a:ln>
        </p:spPr>
        <p:txBody>
          <a:bodyPr anchorCtr="0" anchor="t" bIns="0" lIns="0" spcFirstLastPara="1" rIns="0" wrap="square" tIns="0">
            <a:spAutoFit/>
          </a:bodyPr>
          <a:lstStyle/>
          <a:p>
            <a:pPr indent="0" lvl="0" marL="0" marR="0" rtl="0" algn="l">
              <a:lnSpc>
                <a:spcPct val="137976"/>
              </a:lnSpc>
              <a:spcBef>
                <a:spcPts val="0"/>
              </a:spcBef>
              <a:spcAft>
                <a:spcPts val="0"/>
              </a:spcAft>
              <a:buNone/>
            </a:pPr>
            <a:r>
              <a:rPr b="0" i="0" lang="en-US" sz="3331" u="none" cap="none" strike="noStrike">
                <a:solidFill>
                  <a:srgbClr val="FFFFFF"/>
                </a:solidFill>
                <a:latin typeface="Poppins"/>
                <a:ea typeface="Poppins"/>
                <a:cs typeface="Poppins"/>
                <a:sym typeface="Poppins"/>
              </a:rPr>
              <a:t>The ability to create, edit, and delete exhibit content with ease.</a:t>
            </a:r>
            <a:endParaRPr/>
          </a:p>
        </p:txBody>
      </p:sp>
      <p:grpSp>
        <p:nvGrpSpPr>
          <p:cNvPr id="206" name="Google Shape;206;p10"/>
          <p:cNvGrpSpPr/>
          <p:nvPr/>
        </p:nvGrpSpPr>
        <p:grpSpPr>
          <a:xfrm>
            <a:off x="5520658" y="5182483"/>
            <a:ext cx="1142373" cy="1142373"/>
            <a:chOff x="0" y="0"/>
            <a:chExt cx="812800" cy="812800"/>
          </a:xfrm>
        </p:grpSpPr>
        <p:sp>
          <p:nvSpPr>
            <p:cNvPr id="207" name="Google Shape;20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10"/>
          <p:cNvSpPr txBox="1"/>
          <p:nvPr/>
        </p:nvSpPr>
        <p:spPr>
          <a:xfrm>
            <a:off x="5946665" y="5123653"/>
            <a:ext cx="12947084" cy="1752652"/>
          </a:xfrm>
          <a:prstGeom prst="rect">
            <a:avLst/>
          </a:prstGeom>
          <a:noFill/>
          <a:ln>
            <a:noFill/>
          </a:ln>
        </p:spPr>
        <p:txBody>
          <a:bodyPr anchorCtr="0" anchor="t" bIns="0" lIns="0" spcFirstLastPara="1" rIns="0" wrap="square" tIns="0">
            <a:spAutoFit/>
          </a:bodyPr>
          <a:lstStyle/>
          <a:p>
            <a:pPr indent="0" lvl="0" marL="0" marR="0" rtl="0" algn="l">
              <a:lnSpc>
                <a:spcPct val="137976"/>
              </a:lnSpc>
              <a:spcBef>
                <a:spcPts val="0"/>
              </a:spcBef>
              <a:spcAft>
                <a:spcPts val="0"/>
              </a:spcAft>
              <a:buNone/>
            </a:pPr>
            <a:r>
              <a:rPr b="0" i="0" lang="en-US" sz="3331" u="none" cap="none" strike="noStrike">
                <a:solidFill>
                  <a:srgbClr val="FFFFFF"/>
                </a:solidFill>
                <a:latin typeface="Poppins"/>
                <a:ea typeface="Poppins"/>
                <a:cs typeface="Poppins"/>
                <a:sym typeface="Poppins"/>
              </a:rPr>
              <a:t>Upload multimedia elements such as audio, video, and images directly from mobile devices.</a:t>
            </a:r>
            <a:endParaRPr/>
          </a:p>
          <a:p>
            <a:pPr indent="0" lvl="0" marL="0" marR="0" rtl="0" algn="l">
              <a:lnSpc>
                <a:spcPct val="137976"/>
              </a:lnSpc>
              <a:spcBef>
                <a:spcPts val="0"/>
              </a:spcBef>
              <a:spcAft>
                <a:spcPts val="0"/>
              </a:spcAft>
              <a:buNone/>
            </a:pPr>
            <a:r>
              <a:t/>
            </a:r>
            <a:endParaRPr b="0" i="0" sz="3331" u="none" cap="none" strike="noStrike">
              <a:solidFill>
                <a:srgbClr val="FFFFFF"/>
              </a:solidFill>
              <a:latin typeface="Poppins"/>
              <a:ea typeface="Poppins"/>
              <a:cs typeface="Poppins"/>
              <a:sym typeface="Poppins"/>
            </a:endParaRPr>
          </a:p>
        </p:txBody>
      </p:sp>
      <p:grpSp>
        <p:nvGrpSpPr>
          <p:cNvPr id="210" name="Google Shape;210;p10"/>
          <p:cNvGrpSpPr/>
          <p:nvPr/>
        </p:nvGrpSpPr>
        <p:grpSpPr>
          <a:xfrm>
            <a:off x="5520658" y="7125268"/>
            <a:ext cx="1142373" cy="1142373"/>
            <a:chOff x="0" y="0"/>
            <a:chExt cx="812800" cy="812800"/>
          </a:xfrm>
        </p:grpSpPr>
        <p:sp>
          <p:nvSpPr>
            <p:cNvPr id="211" name="Google Shape;21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10"/>
          <p:cNvSpPr txBox="1"/>
          <p:nvPr/>
        </p:nvSpPr>
        <p:spPr>
          <a:xfrm>
            <a:off x="5946665" y="7039543"/>
            <a:ext cx="10150618" cy="1153287"/>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0" i="0" lang="en-US" sz="3300" u="none" cap="none" strike="noStrike">
                <a:solidFill>
                  <a:srgbClr val="FFFFFF"/>
                </a:solidFill>
                <a:latin typeface="Poppins"/>
                <a:ea typeface="Poppins"/>
                <a:cs typeface="Poppins"/>
                <a:sym typeface="Poppins"/>
              </a:rPr>
              <a:t>Assign exhibits to specific tours and provide real-time updates to the visitor app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19E"/>
        </a:solidFill>
      </p:bgPr>
    </p:bg>
    <p:spTree>
      <p:nvGrpSpPr>
        <p:cNvPr id="217" name="Shape 217"/>
        <p:cNvGrpSpPr/>
        <p:nvPr/>
      </p:nvGrpSpPr>
      <p:grpSpPr>
        <a:xfrm>
          <a:off x="0" y="0"/>
          <a:ext cx="0" cy="0"/>
          <a:chOff x="0" y="0"/>
          <a:chExt cx="0" cy="0"/>
        </a:xfrm>
      </p:grpSpPr>
      <p:sp>
        <p:nvSpPr>
          <p:cNvPr id="218" name="Google Shape;218;p11"/>
          <p:cNvSpPr/>
          <p:nvPr/>
        </p:nvSpPr>
        <p:spPr>
          <a:xfrm>
            <a:off x="-227600" y="0"/>
            <a:ext cx="6279570" cy="10287000"/>
          </a:xfrm>
          <a:custGeom>
            <a:rect b="b" l="l" r="r" t="t"/>
            <a:pathLst>
              <a:path extrusionOk="0" h="10287000" w="6279570">
                <a:moveTo>
                  <a:pt x="0" y="0"/>
                </a:moveTo>
                <a:lnTo>
                  <a:pt x="6279571" y="0"/>
                </a:lnTo>
                <a:lnTo>
                  <a:pt x="6279571" y="10287000"/>
                </a:lnTo>
                <a:lnTo>
                  <a:pt x="0" y="10287000"/>
                </a:lnTo>
                <a:lnTo>
                  <a:pt x="0" y="0"/>
                </a:lnTo>
                <a:close/>
              </a:path>
            </a:pathLst>
          </a:custGeom>
          <a:blipFill rotWithShape="1">
            <a:blip r:embed="rId3">
              <a:alphaModFix/>
            </a:blip>
            <a:stretch>
              <a:fillRect b="-899" l="0" r="-11109" t="-900"/>
            </a:stretch>
          </a:blipFill>
          <a:ln>
            <a:noFill/>
          </a:ln>
        </p:spPr>
      </p:sp>
      <p:sp>
        <p:nvSpPr>
          <p:cNvPr id="219" name="Google Shape;219;p11"/>
          <p:cNvSpPr/>
          <p:nvPr/>
        </p:nvSpPr>
        <p:spPr>
          <a:xfrm>
            <a:off x="-5993373" y="-5458262"/>
            <a:ext cx="10196686" cy="10196686"/>
          </a:xfrm>
          <a:custGeom>
            <a:rect b="b" l="l" r="r" t="t"/>
            <a:pathLst>
              <a:path extrusionOk="0" h="10196686" w="10196686">
                <a:moveTo>
                  <a:pt x="0" y="0"/>
                </a:moveTo>
                <a:lnTo>
                  <a:pt x="10196686" y="0"/>
                </a:lnTo>
                <a:lnTo>
                  <a:pt x="10196686" y="10196685"/>
                </a:lnTo>
                <a:lnTo>
                  <a:pt x="0" y="10196685"/>
                </a:lnTo>
                <a:lnTo>
                  <a:pt x="0" y="0"/>
                </a:lnTo>
                <a:close/>
              </a:path>
            </a:pathLst>
          </a:custGeom>
          <a:blipFill rotWithShape="1">
            <a:blip r:embed="rId4">
              <a:alphaModFix amt="29000"/>
            </a:blip>
            <a:stretch>
              <a:fillRect b="0" l="0" r="0" t="0"/>
            </a:stretch>
          </a:blipFill>
          <a:ln>
            <a:noFill/>
          </a:ln>
        </p:spPr>
      </p:sp>
      <p:sp>
        <p:nvSpPr>
          <p:cNvPr id="220" name="Google Shape;220;p11"/>
          <p:cNvSpPr/>
          <p:nvPr/>
        </p:nvSpPr>
        <p:spPr>
          <a:xfrm>
            <a:off x="14897076" y="687630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5">
              <a:alphaModFix amt="29000"/>
            </a:blip>
            <a:stretch>
              <a:fillRect b="0" l="0" r="0" t="0"/>
            </a:stretch>
          </a:blipFill>
          <a:ln>
            <a:noFill/>
          </a:ln>
        </p:spPr>
      </p:sp>
      <p:grpSp>
        <p:nvGrpSpPr>
          <p:cNvPr id="221" name="Google Shape;221;p11"/>
          <p:cNvGrpSpPr/>
          <p:nvPr/>
        </p:nvGrpSpPr>
        <p:grpSpPr>
          <a:xfrm>
            <a:off x="5520658" y="3240029"/>
            <a:ext cx="1142373" cy="1142373"/>
            <a:chOff x="0" y="0"/>
            <a:chExt cx="812800" cy="812800"/>
          </a:xfrm>
        </p:grpSpPr>
        <p:sp>
          <p:nvSpPr>
            <p:cNvPr id="222" name="Google Shape;22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11"/>
          <p:cNvSpPr txBox="1"/>
          <p:nvPr/>
        </p:nvSpPr>
        <p:spPr>
          <a:xfrm>
            <a:off x="6597011" y="1869489"/>
            <a:ext cx="11097476" cy="741199"/>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0" i="0" lang="en-US" sz="4766" u="none" cap="none" strike="noStrike">
                <a:solidFill>
                  <a:srgbClr val="FFFFFF"/>
                </a:solidFill>
                <a:latin typeface="Arial"/>
                <a:ea typeface="Arial"/>
                <a:cs typeface="Arial"/>
                <a:sym typeface="Arial"/>
              </a:rPr>
              <a:t>NON-FUNCTIONAL REQUIREMENTS</a:t>
            </a:r>
            <a:endParaRPr/>
          </a:p>
        </p:txBody>
      </p:sp>
      <p:sp>
        <p:nvSpPr>
          <p:cNvPr id="225" name="Google Shape;225;p11"/>
          <p:cNvSpPr txBox="1"/>
          <p:nvPr/>
        </p:nvSpPr>
        <p:spPr>
          <a:xfrm>
            <a:off x="5886749" y="3182550"/>
            <a:ext cx="11982000" cy="1220100"/>
          </a:xfrm>
          <a:prstGeom prst="rect">
            <a:avLst/>
          </a:prstGeom>
          <a:noFill/>
          <a:ln>
            <a:noFill/>
          </a:ln>
        </p:spPr>
        <p:txBody>
          <a:bodyPr anchorCtr="0" anchor="t" bIns="0" lIns="0" spcFirstLastPara="1" rIns="0" wrap="square" tIns="0">
            <a:spAutoFit/>
          </a:bodyPr>
          <a:lstStyle/>
          <a:p>
            <a:pPr indent="0" lvl="0" marL="0" marR="0" rtl="0" algn="l">
              <a:lnSpc>
                <a:spcPct val="137976"/>
              </a:lnSpc>
              <a:spcBef>
                <a:spcPts val="0"/>
              </a:spcBef>
              <a:spcAft>
                <a:spcPts val="0"/>
              </a:spcAft>
              <a:buNone/>
            </a:pPr>
            <a:r>
              <a:rPr b="0" i="0" lang="en-US" sz="3331" u="none" cap="none" strike="noStrike">
                <a:solidFill>
                  <a:srgbClr val="FFFFFF"/>
                </a:solidFill>
                <a:latin typeface="Poppins"/>
                <a:ea typeface="Poppins"/>
                <a:cs typeface="Poppins"/>
                <a:sym typeface="Poppins"/>
              </a:rPr>
              <a:t> The system must handle an increasing number of users and content without performance degradation.</a:t>
            </a:r>
            <a:endParaRPr/>
          </a:p>
        </p:txBody>
      </p:sp>
      <p:grpSp>
        <p:nvGrpSpPr>
          <p:cNvPr id="226" name="Google Shape;226;p11"/>
          <p:cNvGrpSpPr/>
          <p:nvPr/>
        </p:nvGrpSpPr>
        <p:grpSpPr>
          <a:xfrm>
            <a:off x="5520658" y="5182483"/>
            <a:ext cx="1142373" cy="1142373"/>
            <a:chOff x="0" y="0"/>
            <a:chExt cx="812800" cy="812800"/>
          </a:xfrm>
        </p:grpSpPr>
        <p:sp>
          <p:nvSpPr>
            <p:cNvPr id="227" name="Google Shape;22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11"/>
          <p:cNvSpPr txBox="1"/>
          <p:nvPr/>
        </p:nvSpPr>
        <p:spPr>
          <a:xfrm>
            <a:off x="6006589" y="5415672"/>
            <a:ext cx="12947084" cy="590602"/>
          </a:xfrm>
          <a:prstGeom prst="rect">
            <a:avLst/>
          </a:prstGeom>
          <a:noFill/>
          <a:ln>
            <a:noFill/>
          </a:ln>
        </p:spPr>
        <p:txBody>
          <a:bodyPr anchorCtr="0" anchor="t" bIns="0" lIns="0" spcFirstLastPara="1" rIns="0" wrap="square" tIns="0">
            <a:spAutoFit/>
          </a:bodyPr>
          <a:lstStyle/>
          <a:p>
            <a:pPr indent="0" lvl="0" marL="0" marR="0" rtl="0" algn="l">
              <a:lnSpc>
                <a:spcPct val="137976"/>
              </a:lnSpc>
              <a:spcBef>
                <a:spcPts val="0"/>
              </a:spcBef>
              <a:spcAft>
                <a:spcPts val="0"/>
              </a:spcAft>
              <a:buNone/>
            </a:pPr>
            <a:r>
              <a:rPr b="0" i="0" lang="en-US" sz="3331" u="none" cap="none" strike="noStrike">
                <a:solidFill>
                  <a:srgbClr val="FFFFFF"/>
                </a:solidFill>
                <a:latin typeface="Poppins"/>
                <a:ea typeface="Poppins"/>
                <a:cs typeface="Poppins"/>
                <a:sym typeface="Poppins"/>
              </a:rPr>
              <a:t>The interface must be intuitive, requiring minimal training.</a:t>
            </a:r>
            <a:endParaRPr/>
          </a:p>
        </p:txBody>
      </p:sp>
      <p:grpSp>
        <p:nvGrpSpPr>
          <p:cNvPr id="230" name="Google Shape;230;p11"/>
          <p:cNvGrpSpPr/>
          <p:nvPr/>
        </p:nvGrpSpPr>
        <p:grpSpPr>
          <a:xfrm>
            <a:off x="5520658" y="7125268"/>
            <a:ext cx="1142373" cy="1142373"/>
            <a:chOff x="0" y="0"/>
            <a:chExt cx="812800" cy="812800"/>
          </a:xfrm>
        </p:grpSpPr>
        <p:sp>
          <p:nvSpPr>
            <p:cNvPr id="231" name="Google Shape;23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11"/>
          <p:cNvSpPr txBox="1"/>
          <p:nvPr/>
        </p:nvSpPr>
        <p:spPr>
          <a:xfrm>
            <a:off x="6051971" y="7039231"/>
            <a:ext cx="12901702" cy="1153287"/>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0" i="0" lang="en-US" sz="3300" u="none" cap="none" strike="noStrike">
                <a:solidFill>
                  <a:srgbClr val="FFFFFF"/>
                </a:solidFill>
                <a:latin typeface="Poppins"/>
                <a:ea typeface="Poppins"/>
                <a:cs typeface="Poppins"/>
                <a:sym typeface="Poppins"/>
              </a:rPr>
              <a:t>Support for multiple languages and assistive technologies is essential to accommodate diverse user needs.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p:nvPr/>
        </p:nvSpPr>
        <p:spPr>
          <a:xfrm rot="5400000">
            <a:off x="-1822269" y="1774223"/>
            <a:ext cx="10913115" cy="7268578"/>
          </a:xfrm>
          <a:custGeom>
            <a:rect b="b" l="l" r="r" t="t"/>
            <a:pathLst>
              <a:path extrusionOk="0" h="7268578" w="10913115">
                <a:moveTo>
                  <a:pt x="0" y="0"/>
                </a:moveTo>
                <a:lnTo>
                  <a:pt x="10913116" y="0"/>
                </a:lnTo>
                <a:lnTo>
                  <a:pt x="10913116" y="7268578"/>
                </a:lnTo>
                <a:lnTo>
                  <a:pt x="0" y="7268578"/>
                </a:lnTo>
                <a:lnTo>
                  <a:pt x="0" y="0"/>
                </a:lnTo>
                <a:close/>
              </a:path>
            </a:pathLst>
          </a:custGeom>
          <a:blipFill rotWithShape="1">
            <a:blip r:embed="rId3">
              <a:alphaModFix/>
            </a:blip>
            <a:stretch>
              <a:fillRect b="-33142" l="0" r="-13845" t="-37783"/>
            </a:stretch>
          </a:blipFill>
          <a:ln>
            <a:noFill/>
          </a:ln>
        </p:spPr>
      </p:sp>
      <p:sp>
        <p:nvSpPr>
          <p:cNvPr id="239" name="Google Shape;239;p16"/>
          <p:cNvSpPr/>
          <p:nvPr/>
        </p:nvSpPr>
        <p:spPr>
          <a:xfrm>
            <a:off x="7913700" y="329253"/>
            <a:ext cx="9345600" cy="9628494"/>
          </a:xfrm>
          <a:custGeom>
            <a:rect b="b" l="l" r="r" t="t"/>
            <a:pathLst>
              <a:path extrusionOk="0" h="9628494" w="9345600">
                <a:moveTo>
                  <a:pt x="0" y="0"/>
                </a:moveTo>
                <a:lnTo>
                  <a:pt x="9345600" y="0"/>
                </a:lnTo>
                <a:lnTo>
                  <a:pt x="9345600" y="9628494"/>
                </a:lnTo>
                <a:lnTo>
                  <a:pt x="0" y="9628494"/>
                </a:lnTo>
                <a:lnTo>
                  <a:pt x="0" y="0"/>
                </a:lnTo>
                <a:close/>
              </a:path>
            </a:pathLst>
          </a:custGeom>
          <a:blipFill rotWithShape="1">
            <a:blip r:embed="rId4">
              <a:alphaModFix/>
            </a:blip>
            <a:stretch>
              <a:fillRect b="0" l="0" r="0" t="0"/>
            </a:stretch>
          </a:blipFill>
          <a:ln>
            <a:noFill/>
          </a:ln>
        </p:spPr>
      </p:sp>
      <p:sp>
        <p:nvSpPr>
          <p:cNvPr id="240" name="Google Shape;240;p16"/>
          <p:cNvSpPr txBox="1"/>
          <p:nvPr/>
        </p:nvSpPr>
        <p:spPr>
          <a:xfrm>
            <a:off x="139823" y="3619500"/>
            <a:ext cx="7021575" cy="29527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405" u="none" cap="none" strike="noStrike">
                <a:solidFill>
                  <a:srgbClr val="FFFFFF"/>
                </a:solidFill>
                <a:latin typeface="Poppins"/>
                <a:ea typeface="Poppins"/>
                <a:cs typeface="Poppins"/>
                <a:sym typeface="Poppins"/>
              </a:rPr>
              <a:t>Use-Case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12"/>
          <p:cNvGrpSpPr/>
          <p:nvPr/>
        </p:nvGrpSpPr>
        <p:grpSpPr>
          <a:xfrm>
            <a:off x="17293116" y="447580"/>
            <a:ext cx="397367" cy="147050"/>
            <a:chOff x="0" y="-38100"/>
            <a:chExt cx="128243" cy="47458"/>
          </a:xfrm>
        </p:grpSpPr>
        <p:sp>
          <p:nvSpPr>
            <p:cNvPr id="246" name="Google Shape;246;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247" name="Google Shape;247;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p12"/>
          <p:cNvGrpSpPr/>
          <p:nvPr/>
        </p:nvGrpSpPr>
        <p:grpSpPr>
          <a:xfrm>
            <a:off x="17293116" y="539683"/>
            <a:ext cx="397367" cy="147050"/>
            <a:chOff x="0" y="-38100"/>
            <a:chExt cx="128243" cy="47458"/>
          </a:xfrm>
        </p:grpSpPr>
        <p:sp>
          <p:nvSpPr>
            <p:cNvPr id="249" name="Google Shape;249;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250" name="Google Shape;250;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2"/>
          <p:cNvGrpSpPr/>
          <p:nvPr/>
        </p:nvGrpSpPr>
        <p:grpSpPr>
          <a:xfrm>
            <a:off x="-32651" y="-144661"/>
            <a:ext cx="8260763" cy="10431661"/>
            <a:chOff x="0" y="-38100"/>
            <a:chExt cx="2175674" cy="2747433"/>
          </a:xfrm>
        </p:grpSpPr>
        <p:sp>
          <p:nvSpPr>
            <p:cNvPr id="252" name="Google Shape;252;p12"/>
            <p:cNvSpPr/>
            <p:nvPr/>
          </p:nvSpPr>
          <p:spPr>
            <a:xfrm>
              <a:off x="0" y="0"/>
              <a:ext cx="2175674" cy="2709333"/>
            </a:xfrm>
            <a:custGeom>
              <a:rect b="b" l="l" r="r" t="t"/>
              <a:pathLst>
                <a:path extrusionOk="0" h="2709333" w="2175674">
                  <a:moveTo>
                    <a:pt x="0" y="0"/>
                  </a:moveTo>
                  <a:lnTo>
                    <a:pt x="2175674" y="0"/>
                  </a:lnTo>
                  <a:lnTo>
                    <a:pt x="2175674" y="2709333"/>
                  </a:lnTo>
                  <a:lnTo>
                    <a:pt x="0" y="2709333"/>
                  </a:lnTo>
                  <a:close/>
                </a:path>
              </a:pathLst>
            </a:custGeom>
            <a:solidFill>
              <a:srgbClr val="3D519E"/>
            </a:solidFill>
            <a:ln>
              <a:noFill/>
            </a:ln>
          </p:spPr>
        </p:sp>
        <p:sp>
          <p:nvSpPr>
            <p:cNvPr id="253" name="Google Shape;253;p12"/>
            <p:cNvSpPr txBox="1"/>
            <p:nvPr/>
          </p:nvSpPr>
          <p:spPr>
            <a:xfrm>
              <a:off x="0" y="-38100"/>
              <a:ext cx="2175674"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2"/>
          <p:cNvGrpSpPr/>
          <p:nvPr/>
        </p:nvGrpSpPr>
        <p:grpSpPr>
          <a:xfrm>
            <a:off x="18177932" y="8453091"/>
            <a:ext cx="110068" cy="805209"/>
            <a:chOff x="0" y="-38100"/>
            <a:chExt cx="28989" cy="212072"/>
          </a:xfrm>
        </p:grpSpPr>
        <p:sp>
          <p:nvSpPr>
            <p:cNvPr id="255" name="Google Shape;255;p1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335ACF"/>
            </a:solidFill>
            <a:ln>
              <a:noFill/>
            </a:ln>
          </p:spPr>
        </p:sp>
        <p:sp>
          <p:nvSpPr>
            <p:cNvPr id="256" name="Google Shape;256;p12"/>
            <p:cNvSpPr txBox="1"/>
            <p:nvPr/>
          </p:nvSpPr>
          <p:spPr>
            <a:xfrm>
              <a:off x="0" y="-38100"/>
              <a:ext cx="28989" cy="2120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12"/>
          <p:cNvGrpSpPr/>
          <p:nvPr/>
        </p:nvGrpSpPr>
        <p:grpSpPr>
          <a:xfrm>
            <a:off x="-453973" y="1844576"/>
            <a:ext cx="3334483" cy="6596232"/>
            <a:chOff x="0" y="0"/>
            <a:chExt cx="2620010" cy="5182870"/>
          </a:xfrm>
        </p:grpSpPr>
        <p:sp>
          <p:nvSpPr>
            <p:cNvPr id="258" name="Google Shape;258;p12"/>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1182" r="-118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2"/>
          <p:cNvGrpSpPr/>
          <p:nvPr/>
        </p:nvGrpSpPr>
        <p:grpSpPr>
          <a:xfrm>
            <a:off x="3053449" y="1844576"/>
            <a:ext cx="3334483" cy="6596232"/>
            <a:chOff x="0" y="0"/>
            <a:chExt cx="2620010" cy="5182870"/>
          </a:xfrm>
        </p:grpSpPr>
        <p:sp>
          <p:nvSpPr>
            <p:cNvPr id="268" name="Google Shape;268;p12"/>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1268" r="-126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2"/>
          <p:cNvGrpSpPr/>
          <p:nvPr/>
        </p:nvGrpSpPr>
        <p:grpSpPr>
          <a:xfrm>
            <a:off x="6560870" y="1844576"/>
            <a:ext cx="3334483" cy="6596232"/>
            <a:chOff x="0" y="0"/>
            <a:chExt cx="2620010" cy="5182870"/>
          </a:xfrm>
        </p:grpSpPr>
        <p:sp>
          <p:nvSpPr>
            <p:cNvPr id="278" name="Google Shape;278;p12"/>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1159" r="-115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2"/>
          <p:cNvGrpSpPr/>
          <p:nvPr/>
        </p:nvGrpSpPr>
        <p:grpSpPr>
          <a:xfrm>
            <a:off x="11551926" y="3840022"/>
            <a:ext cx="1042538" cy="192288"/>
            <a:chOff x="0" y="-38100"/>
            <a:chExt cx="274578" cy="50643"/>
          </a:xfrm>
        </p:grpSpPr>
        <p:sp>
          <p:nvSpPr>
            <p:cNvPr id="288" name="Google Shape;288;p1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0" name="Google Shape;290;p12"/>
          <p:cNvSpPr txBox="1"/>
          <p:nvPr/>
        </p:nvSpPr>
        <p:spPr>
          <a:xfrm>
            <a:off x="11551926" y="2331983"/>
            <a:ext cx="4982921" cy="2084302"/>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1F2020"/>
                </a:solidFill>
                <a:latin typeface="Poppins"/>
                <a:ea typeface="Poppins"/>
                <a:cs typeface="Poppins"/>
                <a:sym typeface="Poppins"/>
              </a:rPr>
              <a:t>Museum Owner view</a:t>
            </a:r>
            <a:endParaRPr/>
          </a:p>
          <a:p>
            <a:pPr indent="0" lvl="0" marL="0" marR="0" rtl="0" algn="l">
              <a:lnSpc>
                <a:spcPct val="117017"/>
              </a:lnSpc>
              <a:spcBef>
                <a:spcPts val="0"/>
              </a:spcBef>
              <a:spcAft>
                <a:spcPts val="0"/>
              </a:spcAft>
              <a:buNone/>
            </a:pPr>
            <a:r>
              <a:t/>
            </a:r>
            <a:endParaRPr b="1" i="0" sz="4560" u="none" cap="none" strike="noStrike">
              <a:solidFill>
                <a:srgbClr val="1F2020"/>
              </a:solidFill>
              <a:latin typeface="Poppins"/>
              <a:ea typeface="Poppins"/>
              <a:cs typeface="Poppins"/>
              <a:sym typeface="Poppins"/>
            </a:endParaRPr>
          </a:p>
        </p:txBody>
      </p:sp>
      <p:sp>
        <p:nvSpPr>
          <p:cNvPr id="291" name="Google Shape;291;p12"/>
          <p:cNvSpPr txBox="1"/>
          <p:nvPr/>
        </p:nvSpPr>
        <p:spPr>
          <a:xfrm>
            <a:off x="11504201" y="4359135"/>
            <a:ext cx="4035634" cy="3191511"/>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1F2020"/>
                </a:solidFill>
                <a:latin typeface="Open Sans"/>
                <a:ea typeface="Open Sans"/>
                <a:cs typeface="Open Sans"/>
                <a:sym typeface="Open Sans"/>
              </a:rPr>
              <a:t>The initial screen that a museum owner encounters upon opening the app. This page provides a welcome message and the option to register as a new user.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13"/>
          <p:cNvGrpSpPr/>
          <p:nvPr/>
        </p:nvGrpSpPr>
        <p:grpSpPr>
          <a:xfrm>
            <a:off x="17293116" y="447580"/>
            <a:ext cx="397367" cy="147050"/>
            <a:chOff x="0" y="-38100"/>
            <a:chExt cx="128243" cy="47458"/>
          </a:xfrm>
        </p:grpSpPr>
        <p:sp>
          <p:nvSpPr>
            <p:cNvPr id="297" name="Google Shape;297;p1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298" name="Google Shape;298;p1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p13"/>
          <p:cNvGrpSpPr/>
          <p:nvPr/>
        </p:nvGrpSpPr>
        <p:grpSpPr>
          <a:xfrm>
            <a:off x="17293116" y="539683"/>
            <a:ext cx="397367" cy="147050"/>
            <a:chOff x="0" y="-38100"/>
            <a:chExt cx="128243" cy="47458"/>
          </a:xfrm>
        </p:grpSpPr>
        <p:sp>
          <p:nvSpPr>
            <p:cNvPr id="300" name="Google Shape;300;p1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301" name="Google Shape;301;p13"/>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p13"/>
          <p:cNvGrpSpPr/>
          <p:nvPr/>
        </p:nvGrpSpPr>
        <p:grpSpPr>
          <a:xfrm>
            <a:off x="-32651" y="-144661"/>
            <a:ext cx="8260763" cy="10431661"/>
            <a:chOff x="0" y="-38100"/>
            <a:chExt cx="2175674" cy="2747433"/>
          </a:xfrm>
        </p:grpSpPr>
        <p:sp>
          <p:nvSpPr>
            <p:cNvPr id="303" name="Google Shape;303;p13"/>
            <p:cNvSpPr/>
            <p:nvPr/>
          </p:nvSpPr>
          <p:spPr>
            <a:xfrm>
              <a:off x="0" y="0"/>
              <a:ext cx="2175674" cy="2709333"/>
            </a:xfrm>
            <a:custGeom>
              <a:rect b="b" l="l" r="r" t="t"/>
              <a:pathLst>
                <a:path extrusionOk="0" h="2709333" w="2175674">
                  <a:moveTo>
                    <a:pt x="0" y="0"/>
                  </a:moveTo>
                  <a:lnTo>
                    <a:pt x="2175674" y="0"/>
                  </a:lnTo>
                  <a:lnTo>
                    <a:pt x="2175674" y="2709333"/>
                  </a:lnTo>
                  <a:lnTo>
                    <a:pt x="0" y="2709333"/>
                  </a:lnTo>
                  <a:close/>
                </a:path>
              </a:pathLst>
            </a:custGeom>
            <a:solidFill>
              <a:srgbClr val="3D519E"/>
            </a:solidFill>
            <a:ln>
              <a:noFill/>
            </a:ln>
          </p:spPr>
        </p:sp>
        <p:sp>
          <p:nvSpPr>
            <p:cNvPr id="304" name="Google Shape;304;p13"/>
            <p:cNvSpPr txBox="1"/>
            <p:nvPr/>
          </p:nvSpPr>
          <p:spPr>
            <a:xfrm>
              <a:off x="0" y="-38100"/>
              <a:ext cx="2175674"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5" name="Google Shape;305;p13"/>
          <p:cNvGrpSpPr/>
          <p:nvPr/>
        </p:nvGrpSpPr>
        <p:grpSpPr>
          <a:xfrm>
            <a:off x="18177932" y="8453091"/>
            <a:ext cx="110068" cy="805209"/>
            <a:chOff x="0" y="-38100"/>
            <a:chExt cx="28989" cy="212072"/>
          </a:xfrm>
        </p:grpSpPr>
        <p:sp>
          <p:nvSpPr>
            <p:cNvPr id="306" name="Google Shape;306;p1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335ACF"/>
            </a:solidFill>
            <a:ln>
              <a:noFill/>
            </a:ln>
          </p:spPr>
        </p:sp>
        <p:sp>
          <p:nvSpPr>
            <p:cNvPr id="307" name="Google Shape;307;p13"/>
            <p:cNvSpPr txBox="1"/>
            <p:nvPr/>
          </p:nvSpPr>
          <p:spPr>
            <a:xfrm>
              <a:off x="0" y="-38100"/>
              <a:ext cx="28989" cy="2120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8" name="Google Shape;308;p13"/>
          <p:cNvGrpSpPr/>
          <p:nvPr/>
        </p:nvGrpSpPr>
        <p:grpSpPr>
          <a:xfrm>
            <a:off x="-453973" y="1844576"/>
            <a:ext cx="3334483" cy="6596232"/>
            <a:chOff x="0" y="0"/>
            <a:chExt cx="2620010" cy="5182870"/>
          </a:xfrm>
        </p:grpSpPr>
        <p:sp>
          <p:nvSpPr>
            <p:cNvPr id="309" name="Google Shape;309;p13"/>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1820" l="0" r="0" t="-182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3"/>
          <p:cNvGrpSpPr/>
          <p:nvPr/>
        </p:nvGrpSpPr>
        <p:grpSpPr>
          <a:xfrm>
            <a:off x="3053449" y="1844576"/>
            <a:ext cx="3334483" cy="6596232"/>
            <a:chOff x="0" y="0"/>
            <a:chExt cx="2620010" cy="5182870"/>
          </a:xfrm>
        </p:grpSpPr>
        <p:sp>
          <p:nvSpPr>
            <p:cNvPr id="319" name="Google Shape;319;p13"/>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277" r="-2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3"/>
          <p:cNvGrpSpPr/>
          <p:nvPr/>
        </p:nvGrpSpPr>
        <p:grpSpPr>
          <a:xfrm>
            <a:off x="6560870" y="1844576"/>
            <a:ext cx="3334483" cy="6596232"/>
            <a:chOff x="0" y="0"/>
            <a:chExt cx="2620010" cy="5182870"/>
          </a:xfrm>
        </p:grpSpPr>
        <p:sp>
          <p:nvSpPr>
            <p:cNvPr id="329" name="Google Shape;329;p13"/>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3346" r="-33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13"/>
          <p:cNvGrpSpPr/>
          <p:nvPr/>
        </p:nvGrpSpPr>
        <p:grpSpPr>
          <a:xfrm>
            <a:off x="11551926" y="3840022"/>
            <a:ext cx="1042538" cy="192288"/>
            <a:chOff x="0" y="-38100"/>
            <a:chExt cx="274578" cy="50643"/>
          </a:xfrm>
        </p:grpSpPr>
        <p:sp>
          <p:nvSpPr>
            <p:cNvPr id="339" name="Google Shape;339;p1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p13"/>
          <p:cNvSpPr txBox="1"/>
          <p:nvPr/>
        </p:nvSpPr>
        <p:spPr>
          <a:xfrm>
            <a:off x="11551926" y="2331983"/>
            <a:ext cx="4982921" cy="2084302"/>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1F2020"/>
                </a:solidFill>
                <a:latin typeface="Poppins"/>
                <a:ea typeface="Poppins"/>
                <a:cs typeface="Poppins"/>
                <a:sym typeface="Poppins"/>
              </a:rPr>
              <a:t>Museum Owner view</a:t>
            </a:r>
            <a:endParaRPr/>
          </a:p>
          <a:p>
            <a:pPr indent="0" lvl="0" marL="0" marR="0" rtl="0" algn="l">
              <a:lnSpc>
                <a:spcPct val="117017"/>
              </a:lnSpc>
              <a:spcBef>
                <a:spcPts val="0"/>
              </a:spcBef>
              <a:spcAft>
                <a:spcPts val="0"/>
              </a:spcAft>
              <a:buNone/>
            </a:pPr>
            <a:r>
              <a:t/>
            </a:r>
            <a:endParaRPr b="1" i="0" sz="4560" u="none" cap="none" strike="noStrike">
              <a:solidFill>
                <a:srgbClr val="1F2020"/>
              </a:solidFill>
              <a:latin typeface="Poppins"/>
              <a:ea typeface="Poppins"/>
              <a:cs typeface="Poppins"/>
              <a:sym typeface="Poppins"/>
            </a:endParaRPr>
          </a:p>
        </p:txBody>
      </p:sp>
      <p:sp>
        <p:nvSpPr>
          <p:cNvPr id="342" name="Google Shape;342;p13"/>
          <p:cNvSpPr txBox="1"/>
          <p:nvPr/>
        </p:nvSpPr>
        <p:spPr>
          <a:xfrm>
            <a:off x="11504201" y="4359135"/>
            <a:ext cx="4035634" cy="5020311"/>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1F2020"/>
                </a:solidFill>
                <a:latin typeface="Open Sans"/>
                <a:ea typeface="Open Sans"/>
                <a:cs typeface="Open Sans"/>
                <a:sym typeface="Open Sans"/>
              </a:rPr>
              <a:t>The registration page where new users can create an account by entering their personal details such as name, email, and password. This ensures secure access to the app's features (like choosing a plan and more).</a:t>
            </a:r>
            <a:endParaRPr/>
          </a:p>
          <a:p>
            <a:pPr indent="0" lvl="0" marL="0" marR="0" rtl="0" algn="l">
              <a:lnSpc>
                <a:spcPct val="140015"/>
              </a:lnSpc>
              <a:spcBef>
                <a:spcPts val="0"/>
              </a:spcBef>
              <a:spcAft>
                <a:spcPts val="0"/>
              </a:spcAft>
              <a:buNone/>
            </a:pPr>
            <a:r>
              <a:t/>
            </a:r>
            <a:endParaRPr b="0" i="0" sz="2599" u="none" cap="none" strike="noStrike">
              <a:solidFill>
                <a:srgbClr val="1F202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14"/>
          <p:cNvGrpSpPr/>
          <p:nvPr/>
        </p:nvGrpSpPr>
        <p:grpSpPr>
          <a:xfrm>
            <a:off x="17293116" y="447580"/>
            <a:ext cx="397367" cy="147050"/>
            <a:chOff x="0" y="-38100"/>
            <a:chExt cx="128243" cy="47458"/>
          </a:xfrm>
        </p:grpSpPr>
        <p:sp>
          <p:nvSpPr>
            <p:cNvPr id="348" name="Google Shape;348;p1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349" name="Google Shape;349;p1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14"/>
          <p:cNvGrpSpPr/>
          <p:nvPr/>
        </p:nvGrpSpPr>
        <p:grpSpPr>
          <a:xfrm>
            <a:off x="17293116" y="539683"/>
            <a:ext cx="397367" cy="147050"/>
            <a:chOff x="0" y="-38100"/>
            <a:chExt cx="128243" cy="47458"/>
          </a:xfrm>
        </p:grpSpPr>
        <p:sp>
          <p:nvSpPr>
            <p:cNvPr id="351" name="Google Shape;351;p1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352" name="Google Shape;352;p14"/>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14"/>
          <p:cNvGrpSpPr/>
          <p:nvPr/>
        </p:nvGrpSpPr>
        <p:grpSpPr>
          <a:xfrm>
            <a:off x="-32651" y="-144661"/>
            <a:ext cx="8260763" cy="10431661"/>
            <a:chOff x="0" y="-38100"/>
            <a:chExt cx="2175674" cy="2747433"/>
          </a:xfrm>
        </p:grpSpPr>
        <p:sp>
          <p:nvSpPr>
            <p:cNvPr id="354" name="Google Shape;354;p14"/>
            <p:cNvSpPr/>
            <p:nvPr/>
          </p:nvSpPr>
          <p:spPr>
            <a:xfrm>
              <a:off x="0" y="0"/>
              <a:ext cx="2175674" cy="2709333"/>
            </a:xfrm>
            <a:custGeom>
              <a:rect b="b" l="l" r="r" t="t"/>
              <a:pathLst>
                <a:path extrusionOk="0" h="2709333" w="2175674">
                  <a:moveTo>
                    <a:pt x="0" y="0"/>
                  </a:moveTo>
                  <a:lnTo>
                    <a:pt x="2175674" y="0"/>
                  </a:lnTo>
                  <a:lnTo>
                    <a:pt x="2175674" y="2709333"/>
                  </a:lnTo>
                  <a:lnTo>
                    <a:pt x="0" y="2709333"/>
                  </a:lnTo>
                  <a:close/>
                </a:path>
              </a:pathLst>
            </a:custGeom>
            <a:solidFill>
              <a:srgbClr val="3D519E"/>
            </a:solidFill>
            <a:ln>
              <a:noFill/>
            </a:ln>
          </p:spPr>
        </p:sp>
        <p:sp>
          <p:nvSpPr>
            <p:cNvPr id="355" name="Google Shape;355;p14"/>
            <p:cNvSpPr txBox="1"/>
            <p:nvPr/>
          </p:nvSpPr>
          <p:spPr>
            <a:xfrm>
              <a:off x="0" y="-38100"/>
              <a:ext cx="2175674"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14"/>
          <p:cNvGrpSpPr/>
          <p:nvPr/>
        </p:nvGrpSpPr>
        <p:grpSpPr>
          <a:xfrm>
            <a:off x="18177932" y="8453091"/>
            <a:ext cx="110068" cy="805209"/>
            <a:chOff x="0" y="-38100"/>
            <a:chExt cx="28989" cy="212072"/>
          </a:xfrm>
        </p:grpSpPr>
        <p:sp>
          <p:nvSpPr>
            <p:cNvPr id="357" name="Google Shape;357;p1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335ACF"/>
            </a:solidFill>
            <a:ln>
              <a:noFill/>
            </a:ln>
          </p:spPr>
        </p:sp>
        <p:sp>
          <p:nvSpPr>
            <p:cNvPr id="358" name="Google Shape;358;p14"/>
            <p:cNvSpPr txBox="1"/>
            <p:nvPr/>
          </p:nvSpPr>
          <p:spPr>
            <a:xfrm>
              <a:off x="0" y="-38100"/>
              <a:ext cx="28989" cy="2120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14"/>
          <p:cNvGrpSpPr/>
          <p:nvPr/>
        </p:nvGrpSpPr>
        <p:grpSpPr>
          <a:xfrm>
            <a:off x="-453973" y="1844576"/>
            <a:ext cx="3334483" cy="6596232"/>
            <a:chOff x="0" y="0"/>
            <a:chExt cx="2620010" cy="5182870"/>
          </a:xfrm>
        </p:grpSpPr>
        <p:sp>
          <p:nvSpPr>
            <p:cNvPr id="360" name="Google Shape;360;p1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3346" r="-33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4"/>
          <p:cNvGrpSpPr/>
          <p:nvPr/>
        </p:nvGrpSpPr>
        <p:grpSpPr>
          <a:xfrm>
            <a:off x="3053449" y="1844576"/>
            <a:ext cx="3334483" cy="6596232"/>
            <a:chOff x="0" y="0"/>
            <a:chExt cx="2620010" cy="5182870"/>
          </a:xfrm>
        </p:grpSpPr>
        <p:sp>
          <p:nvSpPr>
            <p:cNvPr id="370" name="Google Shape;370;p1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3446" r="-34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14"/>
          <p:cNvGrpSpPr/>
          <p:nvPr/>
        </p:nvGrpSpPr>
        <p:grpSpPr>
          <a:xfrm>
            <a:off x="6560870" y="1844576"/>
            <a:ext cx="3334483" cy="6596232"/>
            <a:chOff x="0" y="0"/>
            <a:chExt cx="2620010" cy="5182870"/>
          </a:xfrm>
        </p:grpSpPr>
        <p:sp>
          <p:nvSpPr>
            <p:cNvPr id="380" name="Google Shape;380;p14"/>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437" l="0" r="0" t="-43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4"/>
          <p:cNvGrpSpPr/>
          <p:nvPr/>
        </p:nvGrpSpPr>
        <p:grpSpPr>
          <a:xfrm>
            <a:off x="11551926" y="3840022"/>
            <a:ext cx="1042538" cy="192288"/>
            <a:chOff x="0" y="-38100"/>
            <a:chExt cx="274578" cy="50643"/>
          </a:xfrm>
        </p:grpSpPr>
        <p:sp>
          <p:nvSpPr>
            <p:cNvPr id="390" name="Google Shape;390;p1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2" name="Google Shape;392;p14"/>
          <p:cNvSpPr txBox="1"/>
          <p:nvPr/>
        </p:nvSpPr>
        <p:spPr>
          <a:xfrm>
            <a:off x="11551926" y="2331983"/>
            <a:ext cx="4983000" cy="15231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lang="en-US" sz="4560">
                <a:solidFill>
                  <a:srgbClr val="1F2020"/>
                </a:solidFill>
                <a:latin typeface="Poppins"/>
                <a:ea typeface="Poppins"/>
                <a:cs typeface="Poppins"/>
                <a:sym typeface="Poppins"/>
              </a:rPr>
              <a:t>Curator</a:t>
            </a:r>
            <a:r>
              <a:rPr b="1" i="0" lang="en-US" sz="4560" u="none" cap="none" strike="noStrike">
                <a:solidFill>
                  <a:srgbClr val="1F2020"/>
                </a:solidFill>
                <a:latin typeface="Poppins"/>
                <a:ea typeface="Poppins"/>
                <a:cs typeface="Poppins"/>
                <a:sym typeface="Poppins"/>
              </a:rPr>
              <a:t> view</a:t>
            </a:r>
            <a:endParaRPr/>
          </a:p>
          <a:p>
            <a:pPr indent="0" lvl="0" marL="0" marR="0" rtl="0" algn="l">
              <a:lnSpc>
                <a:spcPct val="117017"/>
              </a:lnSpc>
              <a:spcBef>
                <a:spcPts val="0"/>
              </a:spcBef>
              <a:spcAft>
                <a:spcPts val="0"/>
              </a:spcAft>
              <a:buNone/>
            </a:pPr>
            <a:r>
              <a:t/>
            </a:r>
            <a:endParaRPr b="1" i="0" sz="4560" u="none" cap="none" strike="noStrike">
              <a:solidFill>
                <a:srgbClr val="1F2020"/>
              </a:solidFill>
              <a:latin typeface="Poppins"/>
              <a:ea typeface="Poppins"/>
              <a:cs typeface="Poppins"/>
              <a:sym typeface="Poppins"/>
            </a:endParaRPr>
          </a:p>
        </p:txBody>
      </p:sp>
      <p:sp>
        <p:nvSpPr>
          <p:cNvPr id="393" name="Google Shape;393;p14"/>
          <p:cNvSpPr txBox="1"/>
          <p:nvPr/>
        </p:nvSpPr>
        <p:spPr>
          <a:xfrm>
            <a:off x="11504201" y="4359135"/>
            <a:ext cx="4035600" cy="43209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1F2020"/>
                </a:solidFill>
                <a:latin typeface="Open Sans"/>
                <a:ea typeface="Open Sans"/>
                <a:cs typeface="Open Sans"/>
                <a:sym typeface="Open Sans"/>
              </a:rPr>
              <a:t>The </a:t>
            </a:r>
            <a:r>
              <a:rPr lang="en-US" sz="2599">
                <a:solidFill>
                  <a:srgbClr val="1F2020"/>
                </a:solidFill>
                <a:latin typeface="Open Sans"/>
                <a:ea typeface="Open Sans"/>
                <a:cs typeface="Open Sans"/>
                <a:sym typeface="Open Sans"/>
              </a:rPr>
              <a:t>curator </a:t>
            </a:r>
            <a:r>
              <a:rPr b="0" i="0" lang="en-US" sz="2599" u="none" cap="none" strike="noStrike">
                <a:solidFill>
                  <a:srgbClr val="1F2020"/>
                </a:solidFill>
                <a:latin typeface="Open Sans"/>
                <a:ea typeface="Open Sans"/>
                <a:cs typeface="Open Sans"/>
                <a:sym typeface="Open Sans"/>
              </a:rPr>
              <a:t>can navigate to a form for creating a new exhibition. He can enter details such as the exhibition title, description, and upload related artworks.</a:t>
            </a:r>
            <a:endParaRPr/>
          </a:p>
          <a:p>
            <a:pPr indent="0" lvl="0" marL="0" marR="0" rtl="0" algn="l">
              <a:lnSpc>
                <a:spcPct val="140015"/>
              </a:lnSpc>
              <a:spcBef>
                <a:spcPts val="0"/>
              </a:spcBef>
              <a:spcAft>
                <a:spcPts val="0"/>
              </a:spcAft>
              <a:buNone/>
            </a:pPr>
            <a:r>
              <a:t/>
            </a:r>
            <a:endParaRPr b="0" i="0" sz="2599" u="none" cap="none" strike="noStrike">
              <a:solidFill>
                <a:srgbClr val="1F202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15"/>
          <p:cNvGrpSpPr/>
          <p:nvPr/>
        </p:nvGrpSpPr>
        <p:grpSpPr>
          <a:xfrm>
            <a:off x="17293116" y="447580"/>
            <a:ext cx="397367" cy="147050"/>
            <a:chOff x="0" y="-38100"/>
            <a:chExt cx="128243" cy="47458"/>
          </a:xfrm>
        </p:grpSpPr>
        <p:sp>
          <p:nvSpPr>
            <p:cNvPr id="399" name="Google Shape;399;p1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400" name="Google Shape;400;p1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1" name="Google Shape;401;p15"/>
          <p:cNvGrpSpPr/>
          <p:nvPr/>
        </p:nvGrpSpPr>
        <p:grpSpPr>
          <a:xfrm>
            <a:off x="17293116" y="539683"/>
            <a:ext cx="397367" cy="147050"/>
            <a:chOff x="0" y="-38100"/>
            <a:chExt cx="128243" cy="47458"/>
          </a:xfrm>
        </p:grpSpPr>
        <p:sp>
          <p:nvSpPr>
            <p:cNvPr id="402" name="Google Shape;402;p1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403" name="Google Shape;403;p15"/>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5"/>
          <p:cNvGrpSpPr/>
          <p:nvPr/>
        </p:nvGrpSpPr>
        <p:grpSpPr>
          <a:xfrm>
            <a:off x="-32651" y="-144661"/>
            <a:ext cx="8260763" cy="10431661"/>
            <a:chOff x="0" y="-38100"/>
            <a:chExt cx="2175674" cy="2747433"/>
          </a:xfrm>
        </p:grpSpPr>
        <p:sp>
          <p:nvSpPr>
            <p:cNvPr id="405" name="Google Shape;405;p15"/>
            <p:cNvSpPr/>
            <p:nvPr/>
          </p:nvSpPr>
          <p:spPr>
            <a:xfrm>
              <a:off x="0" y="0"/>
              <a:ext cx="2175674" cy="2709333"/>
            </a:xfrm>
            <a:custGeom>
              <a:rect b="b" l="l" r="r" t="t"/>
              <a:pathLst>
                <a:path extrusionOk="0" h="2709333" w="2175674">
                  <a:moveTo>
                    <a:pt x="0" y="0"/>
                  </a:moveTo>
                  <a:lnTo>
                    <a:pt x="2175674" y="0"/>
                  </a:lnTo>
                  <a:lnTo>
                    <a:pt x="2175674" y="2709333"/>
                  </a:lnTo>
                  <a:lnTo>
                    <a:pt x="0" y="2709333"/>
                  </a:lnTo>
                  <a:close/>
                </a:path>
              </a:pathLst>
            </a:custGeom>
            <a:solidFill>
              <a:srgbClr val="3D519E"/>
            </a:solidFill>
            <a:ln>
              <a:noFill/>
            </a:ln>
          </p:spPr>
        </p:sp>
        <p:sp>
          <p:nvSpPr>
            <p:cNvPr id="406" name="Google Shape;406;p15"/>
            <p:cNvSpPr txBox="1"/>
            <p:nvPr/>
          </p:nvSpPr>
          <p:spPr>
            <a:xfrm>
              <a:off x="0" y="-38100"/>
              <a:ext cx="2175674"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5"/>
          <p:cNvGrpSpPr/>
          <p:nvPr/>
        </p:nvGrpSpPr>
        <p:grpSpPr>
          <a:xfrm>
            <a:off x="18177932" y="8453091"/>
            <a:ext cx="110068" cy="805209"/>
            <a:chOff x="0" y="-38100"/>
            <a:chExt cx="28989" cy="212072"/>
          </a:xfrm>
        </p:grpSpPr>
        <p:sp>
          <p:nvSpPr>
            <p:cNvPr id="408" name="Google Shape;408;p1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335ACF"/>
            </a:solidFill>
            <a:ln>
              <a:noFill/>
            </a:ln>
          </p:spPr>
        </p:sp>
        <p:sp>
          <p:nvSpPr>
            <p:cNvPr id="409" name="Google Shape;409;p15"/>
            <p:cNvSpPr txBox="1"/>
            <p:nvPr/>
          </p:nvSpPr>
          <p:spPr>
            <a:xfrm>
              <a:off x="0" y="-38100"/>
              <a:ext cx="28989" cy="2120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5"/>
          <p:cNvGrpSpPr/>
          <p:nvPr/>
        </p:nvGrpSpPr>
        <p:grpSpPr>
          <a:xfrm>
            <a:off x="-453973" y="1844576"/>
            <a:ext cx="3334483" cy="6596232"/>
            <a:chOff x="0" y="0"/>
            <a:chExt cx="2620010" cy="5182870"/>
          </a:xfrm>
        </p:grpSpPr>
        <p:sp>
          <p:nvSpPr>
            <p:cNvPr id="411" name="Google Shape;411;p1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b="0" l="-524" r="-52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15"/>
          <p:cNvGrpSpPr/>
          <p:nvPr/>
        </p:nvGrpSpPr>
        <p:grpSpPr>
          <a:xfrm>
            <a:off x="3053449" y="1844576"/>
            <a:ext cx="3334483" cy="6596232"/>
            <a:chOff x="0" y="0"/>
            <a:chExt cx="2620010" cy="5182870"/>
          </a:xfrm>
        </p:grpSpPr>
        <p:sp>
          <p:nvSpPr>
            <p:cNvPr id="421" name="Google Shape;421;p1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b="0" l="-1776" r="-17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5"/>
          <p:cNvGrpSpPr/>
          <p:nvPr/>
        </p:nvGrpSpPr>
        <p:grpSpPr>
          <a:xfrm>
            <a:off x="6560870" y="1844576"/>
            <a:ext cx="3334483" cy="6596232"/>
            <a:chOff x="0" y="0"/>
            <a:chExt cx="2620010" cy="5182870"/>
          </a:xfrm>
        </p:grpSpPr>
        <p:sp>
          <p:nvSpPr>
            <p:cNvPr id="431" name="Google Shape;431;p15"/>
            <p:cNvSpPr/>
            <p:nvPr/>
          </p:nvSpPr>
          <p:spPr>
            <a:xfrm>
              <a:off x="53340" y="25400"/>
              <a:ext cx="2513330" cy="5132070"/>
            </a:xfrm>
            <a:custGeom>
              <a:rect b="b" l="l" r="r" t="t"/>
              <a:pathLst>
                <a:path extrusionOk="0"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185420" y="156210"/>
              <a:ext cx="2251710" cy="4876800"/>
            </a:xfrm>
            <a:custGeom>
              <a:rect b="b" l="l" r="r" t="t"/>
              <a:pathLst>
                <a:path extrusionOk="0"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5">
                <a:alphaModFix/>
              </a:blip>
              <a:stretch>
                <a:fillRect b="0" l="-1413" r="-141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1121410" y="198120"/>
              <a:ext cx="347980" cy="43180"/>
            </a:xfrm>
            <a:custGeom>
              <a:rect b="b" l="l" r="r" t="t"/>
              <a:pathLst>
                <a:path extrusionOk="0"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1578312" y="187909"/>
              <a:ext cx="66636" cy="63602"/>
            </a:xfrm>
            <a:custGeom>
              <a:rect b="b" l="l" r="r" t="t"/>
              <a:pathLst>
                <a:path extrusionOk="0"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0" y="685800"/>
              <a:ext cx="27940" cy="213360"/>
            </a:xfrm>
            <a:custGeom>
              <a:rect b="b" l="l" r="r" t="t"/>
              <a:pathLst>
                <a:path extrusionOk="0"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0" y="1057910"/>
              <a:ext cx="27940" cy="384810"/>
            </a:xfrm>
            <a:custGeom>
              <a:rect b="b" l="l" r="r" t="t"/>
              <a:pathLst>
                <a:path extrusionOk="0"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0" y="1526540"/>
              <a:ext cx="27940" cy="386080"/>
            </a:xfrm>
            <a:custGeom>
              <a:rect b="b" l="l" r="r" t="t"/>
              <a:pathLst>
                <a:path extrusionOk="0"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2592070" y="1184910"/>
              <a:ext cx="27940" cy="618490"/>
            </a:xfrm>
            <a:custGeom>
              <a:rect b="b" l="l" r="r" t="t"/>
              <a:pathLst>
                <a:path extrusionOk="0"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27940" y="0"/>
              <a:ext cx="2564130" cy="5182870"/>
            </a:xfrm>
            <a:custGeom>
              <a:rect b="b" l="l" r="r" t="t"/>
              <a:pathLst>
                <a:path extrusionOk="0"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5"/>
          <p:cNvGrpSpPr/>
          <p:nvPr/>
        </p:nvGrpSpPr>
        <p:grpSpPr>
          <a:xfrm>
            <a:off x="11551926" y="3840022"/>
            <a:ext cx="1042538" cy="192288"/>
            <a:chOff x="0" y="-38100"/>
            <a:chExt cx="274578" cy="50643"/>
          </a:xfrm>
        </p:grpSpPr>
        <p:sp>
          <p:nvSpPr>
            <p:cNvPr id="441" name="Google Shape;441;p1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335A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txBox="1"/>
            <p:nvPr/>
          </p:nvSpPr>
          <p:spPr>
            <a:xfrm>
              <a:off x="0" y="-38100"/>
              <a:ext cx="274578"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3" name="Google Shape;443;p15"/>
          <p:cNvSpPr txBox="1"/>
          <p:nvPr/>
        </p:nvSpPr>
        <p:spPr>
          <a:xfrm>
            <a:off x="11551926" y="2331983"/>
            <a:ext cx="4982921" cy="1408027"/>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US" sz="4560" u="none" cap="none" strike="noStrike">
                <a:solidFill>
                  <a:srgbClr val="1F2020"/>
                </a:solidFill>
                <a:latin typeface="Poppins"/>
                <a:ea typeface="Poppins"/>
                <a:cs typeface="Poppins"/>
                <a:sym typeface="Poppins"/>
              </a:rPr>
              <a:t>Visitor view</a:t>
            </a:r>
            <a:endParaRPr/>
          </a:p>
          <a:p>
            <a:pPr indent="0" lvl="0" marL="0" marR="0" rtl="0" algn="l">
              <a:lnSpc>
                <a:spcPct val="117017"/>
              </a:lnSpc>
              <a:spcBef>
                <a:spcPts val="0"/>
              </a:spcBef>
              <a:spcAft>
                <a:spcPts val="0"/>
              </a:spcAft>
              <a:buNone/>
            </a:pPr>
            <a:r>
              <a:t/>
            </a:r>
            <a:endParaRPr b="1" i="0" sz="4560" u="none" cap="none" strike="noStrike">
              <a:solidFill>
                <a:srgbClr val="1F2020"/>
              </a:solidFill>
              <a:latin typeface="Poppins"/>
              <a:ea typeface="Poppins"/>
              <a:cs typeface="Poppins"/>
              <a:sym typeface="Poppins"/>
            </a:endParaRPr>
          </a:p>
        </p:txBody>
      </p:sp>
      <p:sp>
        <p:nvSpPr>
          <p:cNvPr id="444" name="Google Shape;444;p15"/>
          <p:cNvSpPr txBox="1"/>
          <p:nvPr/>
        </p:nvSpPr>
        <p:spPr>
          <a:xfrm>
            <a:off x="11504201" y="4359135"/>
            <a:ext cx="4035634" cy="4105911"/>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1F2020"/>
                </a:solidFill>
                <a:latin typeface="Open Sans"/>
                <a:ea typeface="Open Sans"/>
                <a:cs typeface="Open Sans"/>
                <a:sym typeface="Open Sans"/>
              </a:rPr>
              <a:t>The visitor is led to the homepage for a specific museum, showcasing current exhibitions, upcoming events, and highlighted artifacts. Visitors can navigate to different sections to learn more about each exhibit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17"/>
          <p:cNvGrpSpPr/>
          <p:nvPr/>
        </p:nvGrpSpPr>
        <p:grpSpPr>
          <a:xfrm>
            <a:off x="17293116" y="447580"/>
            <a:ext cx="397367" cy="147050"/>
            <a:chOff x="0" y="-38100"/>
            <a:chExt cx="128243" cy="47458"/>
          </a:xfrm>
        </p:grpSpPr>
        <p:sp>
          <p:nvSpPr>
            <p:cNvPr id="450" name="Google Shape;450;p1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451" name="Google Shape;451;p17"/>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17"/>
          <p:cNvGrpSpPr/>
          <p:nvPr/>
        </p:nvGrpSpPr>
        <p:grpSpPr>
          <a:xfrm>
            <a:off x="17293116" y="539683"/>
            <a:ext cx="397367" cy="147050"/>
            <a:chOff x="0" y="-38100"/>
            <a:chExt cx="128243" cy="47458"/>
          </a:xfrm>
        </p:grpSpPr>
        <p:sp>
          <p:nvSpPr>
            <p:cNvPr id="453" name="Google Shape;453;p1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335ACF"/>
            </a:solidFill>
            <a:ln>
              <a:noFill/>
            </a:ln>
          </p:spPr>
        </p:sp>
        <p:sp>
          <p:nvSpPr>
            <p:cNvPr id="454" name="Google Shape;454;p17"/>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17"/>
          <p:cNvGrpSpPr/>
          <p:nvPr/>
        </p:nvGrpSpPr>
        <p:grpSpPr>
          <a:xfrm>
            <a:off x="-32651" y="-144661"/>
            <a:ext cx="8260763" cy="10431661"/>
            <a:chOff x="0" y="-38100"/>
            <a:chExt cx="2175674" cy="2747433"/>
          </a:xfrm>
        </p:grpSpPr>
        <p:sp>
          <p:nvSpPr>
            <p:cNvPr id="456" name="Google Shape;456;p17"/>
            <p:cNvSpPr/>
            <p:nvPr/>
          </p:nvSpPr>
          <p:spPr>
            <a:xfrm>
              <a:off x="0" y="0"/>
              <a:ext cx="2175674" cy="2709333"/>
            </a:xfrm>
            <a:custGeom>
              <a:rect b="b" l="l" r="r" t="t"/>
              <a:pathLst>
                <a:path extrusionOk="0" h="2709333" w="2175674">
                  <a:moveTo>
                    <a:pt x="0" y="0"/>
                  </a:moveTo>
                  <a:lnTo>
                    <a:pt x="2175674" y="0"/>
                  </a:lnTo>
                  <a:lnTo>
                    <a:pt x="2175674" y="2709333"/>
                  </a:lnTo>
                  <a:lnTo>
                    <a:pt x="0" y="2709333"/>
                  </a:lnTo>
                  <a:close/>
                </a:path>
              </a:pathLst>
            </a:custGeom>
            <a:solidFill>
              <a:srgbClr val="3D519E"/>
            </a:solidFill>
            <a:ln>
              <a:noFill/>
            </a:ln>
          </p:spPr>
        </p:sp>
        <p:sp>
          <p:nvSpPr>
            <p:cNvPr id="457" name="Google Shape;457;p17"/>
            <p:cNvSpPr txBox="1"/>
            <p:nvPr/>
          </p:nvSpPr>
          <p:spPr>
            <a:xfrm>
              <a:off x="0" y="-38100"/>
              <a:ext cx="2175674"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17"/>
          <p:cNvGrpSpPr/>
          <p:nvPr/>
        </p:nvGrpSpPr>
        <p:grpSpPr>
          <a:xfrm>
            <a:off x="18177932" y="8453091"/>
            <a:ext cx="110068" cy="805209"/>
            <a:chOff x="0" y="-38100"/>
            <a:chExt cx="28989" cy="212072"/>
          </a:xfrm>
        </p:grpSpPr>
        <p:sp>
          <p:nvSpPr>
            <p:cNvPr id="459" name="Google Shape;459;p1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335ACF"/>
            </a:solidFill>
            <a:ln>
              <a:noFill/>
            </a:ln>
          </p:spPr>
        </p:sp>
        <p:sp>
          <p:nvSpPr>
            <p:cNvPr id="460" name="Google Shape;460;p17"/>
            <p:cNvSpPr txBox="1"/>
            <p:nvPr/>
          </p:nvSpPr>
          <p:spPr>
            <a:xfrm>
              <a:off x="0" y="-38100"/>
              <a:ext cx="28989" cy="2120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1" name="Google Shape;461;p17"/>
          <p:cNvSpPr txBox="1"/>
          <p:nvPr/>
        </p:nvSpPr>
        <p:spPr>
          <a:xfrm>
            <a:off x="8844725" y="1345306"/>
            <a:ext cx="7322748" cy="2417445"/>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b="0" i="0" lang="en-US" sz="3600" u="none" cap="none" strike="noStrike">
                <a:solidFill>
                  <a:srgbClr val="1F2020"/>
                </a:solidFill>
                <a:latin typeface="Arial"/>
                <a:ea typeface="Arial"/>
                <a:cs typeface="Arial"/>
                <a:sym typeface="Arial"/>
              </a:rPr>
              <a:t>User Constraints</a:t>
            </a:r>
            <a:endParaRPr/>
          </a:p>
          <a:p>
            <a:pPr indent="0" lvl="0" marL="0" marR="0" rtl="0" algn="l">
              <a:lnSpc>
                <a:spcPct val="135000"/>
              </a:lnSpc>
              <a:spcBef>
                <a:spcPts val="0"/>
              </a:spcBef>
              <a:spcAft>
                <a:spcPts val="0"/>
              </a:spcAft>
              <a:buNone/>
            </a:pPr>
            <a:r>
              <a:rPr b="0" i="0" lang="en-US" sz="3600" u="none" cap="none" strike="noStrike">
                <a:solidFill>
                  <a:srgbClr val="1F2020"/>
                </a:solidFill>
                <a:latin typeface="Arial"/>
                <a:ea typeface="Arial"/>
                <a:cs typeface="Arial"/>
                <a:sym typeface="Arial"/>
              </a:rPr>
              <a:t>Ensuring the system was accessible and easy to use for all user types.</a:t>
            </a:r>
            <a:endParaRPr/>
          </a:p>
        </p:txBody>
      </p:sp>
      <p:sp>
        <p:nvSpPr>
          <p:cNvPr id="462" name="Google Shape;462;p17"/>
          <p:cNvSpPr/>
          <p:nvPr/>
        </p:nvSpPr>
        <p:spPr>
          <a:xfrm>
            <a:off x="7788453" y="2191841"/>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txBox="1"/>
          <p:nvPr/>
        </p:nvSpPr>
        <p:spPr>
          <a:xfrm>
            <a:off x="7901847" y="2143310"/>
            <a:ext cx="545211" cy="707136"/>
          </a:xfrm>
          <a:prstGeom prst="rect">
            <a:avLst/>
          </a:prstGeom>
          <a:noFill/>
          <a:ln>
            <a:noFill/>
          </a:ln>
        </p:spPr>
        <p:txBody>
          <a:bodyPr anchorCtr="0" anchor="t" bIns="0" lIns="0" spcFirstLastPara="1" rIns="0" wrap="square" tIns="0">
            <a:spAutoFit/>
          </a:bodyPr>
          <a:lstStyle/>
          <a:p>
            <a:pPr indent="0" lvl="0" marL="0" marR="0" rtl="0" algn="ctr">
              <a:lnSpc>
                <a:spcPct val="157000"/>
              </a:lnSpc>
              <a:spcBef>
                <a:spcPts val="0"/>
              </a:spcBef>
              <a:spcAft>
                <a:spcPts val="0"/>
              </a:spcAft>
              <a:buNone/>
            </a:pPr>
            <a:r>
              <a:rPr b="1" i="0" lang="en-US" sz="3600" u="none" cap="none" strike="noStrike">
                <a:solidFill>
                  <a:srgbClr val="FFFFFF"/>
                </a:solidFill>
                <a:latin typeface="Poppins"/>
                <a:ea typeface="Poppins"/>
                <a:cs typeface="Poppins"/>
                <a:sym typeface="Poppins"/>
              </a:rPr>
              <a:t>1</a:t>
            </a:r>
            <a:endParaRPr/>
          </a:p>
        </p:txBody>
      </p:sp>
      <p:sp>
        <p:nvSpPr>
          <p:cNvPr id="464" name="Google Shape;464;p17"/>
          <p:cNvSpPr/>
          <p:nvPr/>
        </p:nvSpPr>
        <p:spPr>
          <a:xfrm>
            <a:off x="7788453" y="4751522"/>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txBox="1"/>
          <p:nvPr/>
        </p:nvSpPr>
        <p:spPr>
          <a:xfrm>
            <a:off x="7901847" y="4702991"/>
            <a:ext cx="545211" cy="707136"/>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1" i="0" lang="en-US" sz="3600" u="none" cap="none" strike="noStrike">
                <a:solidFill>
                  <a:srgbClr val="FFFFFF"/>
                </a:solidFill>
                <a:latin typeface="Poppins"/>
                <a:ea typeface="Poppins"/>
                <a:cs typeface="Poppins"/>
                <a:sym typeface="Poppins"/>
              </a:rPr>
              <a:t>2</a:t>
            </a:r>
            <a:endParaRPr/>
          </a:p>
        </p:txBody>
      </p:sp>
      <p:sp>
        <p:nvSpPr>
          <p:cNvPr id="466" name="Google Shape;466;p17"/>
          <p:cNvSpPr/>
          <p:nvPr/>
        </p:nvSpPr>
        <p:spPr>
          <a:xfrm>
            <a:off x="7788453" y="7311203"/>
            <a:ext cx="771999" cy="771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txBox="1"/>
          <p:nvPr/>
        </p:nvSpPr>
        <p:spPr>
          <a:xfrm>
            <a:off x="7901847" y="7262672"/>
            <a:ext cx="545211" cy="707136"/>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1" i="0" lang="en-US" sz="3600" u="none" cap="none" strike="noStrike">
                <a:solidFill>
                  <a:srgbClr val="FFFFFF"/>
                </a:solidFill>
                <a:latin typeface="Poppins"/>
                <a:ea typeface="Poppins"/>
                <a:cs typeface="Poppins"/>
                <a:sym typeface="Poppins"/>
              </a:rPr>
              <a:t>3</a:t>
            </a:r>
            <a:endParaRPr/>
          </a:p>
        </p:txBody>
      </p:sp>
      <p:sp>
        <p:nvSpPr>
          <p:cNvPr id="468" name="Google Shape;468;p17"/>
          <p:cNvSpPr txBox="1"/>
          <p:nvPr/>
        </p:nvSpPr>
        <p:spPr>
          <a:xfrm>
            <a:off x="0" y="3222997"/>
            <a:ext cx="7901847" cy="3743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FFFFFF"/>
                </a:solidFill>
                <a:latin typeface="Poppins"/>
                <a:ea typeface="Poppins"/>
                <a:cs typeface="Poppins"/>
                <a:sym typeface="Poppins"/>
              </a:rPr>
              <a:t>Constraints and Challenges</a:t>
            </a:r>
            <a:endParaRPr/>
          </a:p>
        </p:txBody>
      </p:sp>
      <p:sp>
        <p:nvSpPr>
          <p:cNvPr id="469" name="Google Shape;469;p17"/>
          <p:cNvSpPr txBox="1"/>
          <p:nvPr/>
        </p:nvSpPr>
        <p:spPr>
          <a:xfrm>
            <a:off x="8844725" y="4290986"/>
            <a:ext cx="7322748" cy="2417445"/>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b="0" i="0" lang="en-US" sz="3600" u="none" cap="none" strike="noStrike">
                <a:solidFill>
                  <a:srgbClr val="1F2020"/>
                </a:solidFill>
                <a:latin typeface="Arial"/>
                <a:ea typeface="Arial"/>
                <a:cs typeface="Arial"/>
                <a:sym typeface="Arial"/>
              </a:rPr>
              <a:t>Technical Constraints Maintaining consistent performance across different devices and platforms.</a:t>
            </a:r>
            <a:endParaRPr/>
          </a:p>
        </p:txBody>
      </p:sp>
      <p:sp>
        <p:nvSpPr>
          <p:cNvPr id="470" name="Google Shape;470;p17"/>
          <p:cNvSpPr txBox="1"/>
          <p:nvPr/>
        </p:nvSpPr>
        <p:spPr>
          <a:xfrm>
            <a:off x="8844725" y="7232306"/>
            <a:ext cx="7322748" cy="1807845"/>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b="0" i="0" lang="en-US" sz="3600" u="none" cap="none" strike="noStrike">
                <a:solidFill>
                  <a:srgbClr val="1F2020"/>
                </a:solidFill>
                <a:latin typeface="Arial"/>
                <a:ea typeface="Arial"/>
                <a:cs typeface="Arial"/>
                <a:sym typeface="Arial"/>
              </a:rPr>
              <a:t>Time Constraints</a:t>
            </a:r>
            <a:endParaRPr/>
          </a:p>
          <a:p>
            <a:pPr indent="0" lvl="0" marL="0" marR="0" rtl="0" algn="l">
              <a:lnSpc>
                <a:spcPct val="135000"/>
              </a:lnSpc>
              <a:spcBef>
                <a:spcPts val="0"/>
              </a:spcBef>
              <a:spcAft>
                <a:spcPts val="0"/>
              </a:spcAft>
              <a:buNone/>
            </a:pPr>
            <a:r>
              <a:rPr b="0" i="0" lang="en-US" sz="3600" u="none" cap="none" strike="noStrike">
                <a:solidFill>
                  <a:srgbClr val="1F2020"/>
                </a:solidFill>
                <a:latin typeface="Arial"/>
                <a:ea typeface="Arial"/>
                <a:cs typeface="Arial"/>
                <a:sym typeface="Arial"/>
              </a:rPr>
              <a:t>Managing the project timeline effectively to meet deadlines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18"/>
          <p:cNvGrpSpPr/>
          <p:nvPr/>
        </p:nvGrpSpPr>
        <p:grpSpPr>
          <a:xfrm>
            <a:off x="0" y="-144661"/>
            <a:ext cx="18288000" cy="3078047"/>
            <a:chOff x="0" y="-38100"/>
            <a:chExt cx="4816593" cy="810679"/>
          </a:xfrm>
        </p:grpSpPr>
        <p:sp>
          <p:nvSpPr>
            <p:cNvPr id="476" name="Google Shape;476;p18"/>
            <p:cNvSpPr/>
            <p:nvPr/>
          </p:nvSpPr>
          <p:spPr>
            <a:xfrm>
              <a:off x="0" y="0"/>
              <a:ext cx="4816592" cy="772579"/>
            </a:xfrm>
            <a:custGeom>
              <a:rect b="b" l="l" r="r" t="t"/>
              <a:pathLst>
                <a:path extrusionOk="0" h="772579" w="4816592">
                  <a:moveTo>
                    <a:pt x="0" y="0"/>
                  </a:moveTo>
                  <a:lnTo>
                    <a:pt x="4816592" y="0"/>
                  </a:lnTo>
                  <a:lnTo>
                    <a:pt x="4816592" y="772579"/>
                  </a:lnTo>
                  <a:lnTo>
                    <a:pt x="0" y="772579"/>
                  </a:lnTo>
                  <a:close/>
                </a:path>
              </a:pathLst>
            </a:custGeom>
            <a:solidFill>
              <a:srgbClr val="3D519E"/>
            </a:solidFill>
            <a:ln>
              <a:noFill/>
            </a:ln>
          </p:spPr>
        </p:sp>
        <p:sp>
          <p:nvSpPr>
            <p:cNvPr id="477" name="Google Shape;477;p18"/>
            <p:cNvSpPr txBox="1"/>
            <p:nvPr/>
          </p:nvSpPr>
          <p:spPr>
            <a:xfrm>
              <a:off x="0" y="-38100"/>
              <a:ext cx="4816593" cy="81067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478" name="Google Shape;478;p18"/>
          <p:cNvGraphicFramePr/>
          <p:nvPr/>
        </p:nvGraphicFramePr>
        <p:xfrm>
          <a:off x="0" y="4497267"/>
          <a:ext cx="3000000" cy="3000000"/>
        </p:xfrm>
        <a:graphic>
          <a:graphicData uri="http://schemas.openxmlformats.org/drawingml/2006/table">
            <a:tbl>
              <a:tblPr>
                <a:noFill/>
                <a:tableStyleId>{3D649F3E-1599-4190-BA27-09FF5056D961}</a:tableStyleId>
              </a:tblPr>
              <a:tblGrid>
                <a:gridCol w="778900"/>
                <a:gridCol w="6421000"/>
              </a:tblGrid>
              <a:tr h="2000250">
                <a:tc>
                  <a:txBody>
                    <a:bodyPr/>
                    <a:lstStyle/>
                    <a:p>
                      <a:pPr indent="0" lvl="0" marL="0" marR="0" rtl="0" algn="l">
                        <a:lnSpc>
                          <a:spcPct val="279909"/>
                        </a:lnSpc>
                        <a:spcBef>
                          <a:spcPts val="0"/>
                        </a:spcBef>
                        <a:spcAft>
                          <a:spcPts val="0"/>
                        </a:spcAft>
                        <a:buNone/>
                      </a:pPr>
                      <a:r>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15"/>
                        </a:lnSpc>
                        <a:spcBef>
                          <a:spcPts val="0"/>
                        </a:spcBef>
                        <a:spcAft>
                          <a:spcPts val="0"/>
                        </a:spcAft>
                        <a:buNone/>
                      </a:pPr>
                      <a:r>
                        <a:rPr lang="en-US" sz="2599" u="none" cap="none" strike="noStrike">
                          <a:solidFill>
                            <a:srgbClr val="3D519E"/>
                          </a:solidFill>
                          <a:latin typeface="Arial"/>
                          <a:ea typeface="Arial"/>
                          <a:cs typeface="Arial"/>
                          <a:sym typeface="Arial"/>
                        </a:rPr>
                        <a:t>Evaluation of Menachem</a:t>
                      </a:r>
                      <a:endParaRPr sz="1100" u="none" cap="none" strike="noStrike"/>
                    </a:p>
                    <a:p>
                      <a:pPr indent="0" lvl="0" marL="0" marR="0" rtl="0" algn="l">
                        <a:lnSpc>
                          <a:spcPct val="140015"/>
                        </a:lnSpc>
                        <a:spcBef>
                          <a:spcPts val="0"/>
                        </a:spcBef>
                        <a:spcAft>
                          <a:spcPts val="0"/>
                        </a:spcAft>
                        <a:buNone/>
                      </a:pPr>
                      <a:r>
                        <a:rPr lang="en-US" sz="2599" u="none" cap="none" strike="noStrike">
                          <a:solidFill>
                            <a:srgbClr val="2A2E3A"/>
                          </a:solidFill>
                          <a:latin typeface="Arial"/>
                          <a:ea typeface="Arial"/>
                          <a:cs typeface="Arial"/>
                          <a:sym typeface="Arial"/>
                        </a:rPr>
                        <a:t>Menachem's role is crucial in ensuring that the system aligns with the needs and expectations of museum staff and visitors. </a:t>
                      </a:r>
                      <a:endParaRPr/>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bl>
          </a:graphicData>
        </a:graphic>
      </p:graphicFrame>
      <p:graphicFrame>
        <p:nvGraphicFramePr>
          <p:cNvPr id="479" name="Google Shape;479;p18"/>
          <p:cNvGraphicFramePr/>
          <p:nvPr/>
        </p:nvGraphicFramePr>
        <p:xfrm>
          <a:off x="0" y="6654971"/>
          <a:ext cx="3000000" cy="3000000"/>
        </p:xfrm>
        <a:graphic>
          <a:graphicData uri="http://schemas.openxmlformats.org/drawingml/2006/table">
            <a:tbl>
              <a:tblPr>
                <a:noFill/>
                <a:tableStyleId>{3D649F3E-1599-4190-BA27-09FF5056D961}</a:tableStyleId>
              </a:tblPr>
              <a:tblGrid>
                <a:gridCol w="778900"/>
                <a:gridCol w="6421000"/>
              </a:tblGrid>
              <a:tr h="2000250">
                <a:tc>
                  <a:txBody>
                    <a:bodyPr/>
                    <a:lstStyle/>
                    <a:p>
                      <a:pPr indent="0" lvl="0" marL="0" marR="0" rtl="0" algn="l">
                        <a:lnSpc>
                          <a:spcPct val="279909"/>
                        </a:lnSpc>
                        <a:spcBef>
                          <a:spcPts val="0"/>
                        </a:spcBef>
                        <a:spcAft>
                          <a:spcPts val="0"/>
                        </a:spcAft>
                        <a:buNone/>
                      </a:pPr>
                      <a:r>
                        <a:t/>
                      </a:r>
                      <a:endParaRPr sz="1100" u="none" cap="none" strike="noStrike"/>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c>
                  <a:txBody>
                    <a:bodyPr/>
                    <a:lstStyle/>
                    <a:p>
                      <a:pPr indent="0" lvl="0" marL="0" marR="0" rtl="0" algn="l">
                        <a:lnSpc>
                          <a:spcPct val="140015"/>
                        </a:lnSpc>
                        <a:spcBef>
                          <a:spcPts val="0"/>
                        </a:spcBef>
                        <a:spcAft>
                          <a:spcPts val="0"/>
                        </a:spcAft>
                        <a:buNone/>
                      </a:pPr>
                      <a:r>
                        <a:rPr lang="en-US" sz="2599" u="none" cap="none" strike="noStrike">
                          <a:solidFill>
                            <a:srgbClr val="3D519E"/>
                          </a:solidFill>
                          <a:latin typeface="Arial"/>
                          <a:ea typeface="Arial"/>
                          <a:cs typeface="Arial"/>
                          <a:sym typeface="Arial"/>
                        </a:rPr>
                        <a:t>Test Plan</a:t>
                      </a:r>
                      <a:endParaRPr sz="1100" u="none" cap="none" strike="noStrike"/>
                    </a:p>
                    <a:p>
                      <a:pPr indent="0" lvl="0" marL="0" marR="0" rtl="0" algn="l">
                        <a:lnSpc>
                          <a:spcPct val="140015"/>
                        </a:lnSpc>
                        <a:spcBef>
                          <a:spcPts val="0"/>
                        </a:spcBef>
                        <a:spcAft>
                          <a:spcPts val="0"/>
                        </a:spcAft>
                        <a:buNone/>
                      </a:pPr>
                      <a:r>
                        <a:rPr lang="en-US" sz="2599" u="none" cap="none" strike="noStrike">
                          <a:solidFill>
                            <a:srgbClr val="2A2E3A"/>
                          </a:solidFill>
                          <a:latin typeface="Arial"/>
                          <a:ea typeface="Arial"/>
                          <a:cs typeface="Arial"/>
                          <a:sym typeface="Arial"/>
                        </a:rPr>
                        <a:t>The purpose of this test plan is to ensure that the system meets its requirements and performs as expected. </a:t>
                      </a:r>
                      <a:endParaRPr/>
                    </a:p>
                  </a:txBody>
                  <a:tcPr marT="76200" marB="76200" marR="76200" marL="76200" anchor="ctr">
                    <a:lnL cap="flat" cmpd="sng" w="9525">
                      <a:solidFill>
                        <a:srgbClr val="141E32"/>
                      </a:solidFill>
                      <a:prstDash val="solid"/>
                      <a:round/>
                      <a:headEnd len="sm" w="sm" type="none"/>
                      <a:tailEnd len="sm" w="sm" type="none"/>
                    </a:lnL>
                    <a:lnR cap="flat" cmpd="sng" w="9525">
                      <a:solidFill>
                        <a:srgbClr val="141E32"/>
                      </a:solidFill>
                      <a:prstDash val="solid"/>
                      <a:round/>
                      <a:headEnd len="sm" w="sm" type="none"/>
                      <a:tailEnd len="sm" w="sm" type="none"/>
                    </a:lnR>
                    <a:lnT cap="flat" cmpd="sng" w="9525">
                      <a:solidFill>
                        <a:srgbClr val="141E32"/>
                      </a:solidFill>
                      <a:prstDash val="solid"/>
                      <a:round/>
                      <a:headEnd len="sm" w="sm" type="none"/>
                      <a:tailEnd len="sm" w="sm" type="none"/>
                    </a:lnT>
                    <a:lnB cap="flat" cmpd="sng" w="9525">
                      <a:solidFill>
                        <a:srgbClr val="141E32"/>
                      </a:solidFill>
                      <a:prstDash val="solid"/>
                      <a:round/>
                      <a:headEnd len="sm" w="sm" type="none"/>
                      <a:tailEnd len="sm" w="sm" type="none"/>
                    </a:lnB>
                  </a:tcPr>
                </a:tc>
              </a:tr>
            </a:tbl>
          </a:graphicData>
        </a:graphic>
      </p:graphicFrame>
      <p:sp>
        <p:nvSpPr>
          <p:cNvPr id="480" name="Google Shape;480;p18"/>
          <p:cNvSpPr/>
          <p:nvPr/>
        </p:nvSpPr>
        <p:spPr>
          <a:xfrm>
            <a:off x="9651868" y="3192090"/>
            <a:ext cx="7607432" cy="6925762"/>
          </a:xfrm>
          <a:custGeom>
            <a:rect b="b" l="l" r="r" t="t"/>
            <a:pathLst>
              <a:path extrusionOk="0" h="6925762" w="7607432">
                <a:moveTo>
                  <a:pt x="0" y="0"/>
                </a:moveTo>
                <a:lnTo>
                  <a:pt x="7607432" y="0"/>
                </a:lnTo>
                <a:lnTo>
                  <a:pt x="7607432" y="6925762"/>
                </a:lnTo>
                <a:lnTo>
                  <a:pt x="0" y="6925762"/>
                </a:lnTo>
                <a:lnTo>
                  <a:pt x="0" y="0"/>
                </a:lnTo>
                <a:close/>
              </a:path>
            </a:pathLst>
          </a:custGeom>
          <a:blipFill rotWithShape="1">
            <a:blip r:embed="rId3">
              <a:alphaModFix/>
            </a:blip>
            <a:stretch>
              <a:fillRect b="0" l="0" r="0" t="0"/>
            </a:stretch>
          </a:blipFill>
          <a:ln>
            <a:noFill/>
          </a:ln>
        </p:spPr>
      </p:sp>
      <p:grpSp>
        <p:nvGrpSpPr>
          <p:cNvPr id="481" name="Google Shape;481;p18"/>
          <p:cNvGrpSpPr/>
          <p:nvPr/>
        </p:nvGrpSpPr>
        <p:grpSpPr>
          <a:xfrm>
            <a:off x="2148268" y="481347"/>
            <a:ext cx="13991465" cy="2103206"/>
            <a:chOff x="0" y="-95250"/>
            <a:chExt cx="18655286" cy="2804276"/>
          </a:xfrm>
        </p:grpSpPr>
        <p:sp>
          <p:nvSpPr>
            <p:cNvPr id="482" name="Google Shape;482;p18"/>
            <p:cNvSpPr txBox="1"/>
            <p:nvPr/>
          </p:nvSpPr>
          <p:spPr>
            <a:xfrm>
              <a:off x="0" y="-95250"/>
              <a:ext cx="18655286" cy="1818221"/>
            </a:xfrm>
            <a:prstGeom prst="rect">
              <a:avLst/>
            </a:prstGeom>
            <a:noFill/>
            <a:ln>
              <a:noFill/>
            </a:ln>
          </p:spPr>
          <p:txBody>
            <a:bodyPr anchorCtr="0" anchor="t" bIns="0" lIns="0" spcFirstLastPara="1" rIns="0" wrap="square" tIns="0">
              <a:spAutoFit/>
            </a:bodyPr>
            <a:lstStyle/>
            <a:p>
              <a:pPr indent="0" lvl="0" marL="0" marR="0" rtl="0" algn="ctr">
                <a:lnSpc>
                  <a:spcPct val="130003"/>
                </a:lnSpc>
                <a:spcBef>
                  <a:spcPts val="0"/>
                </a:spcBef>
                <a:spcAft>
                  <a:spcPts val="0"/>
                </a:spcAft>
                <a:buNone/>
              </a:pPr>
              <a:r>
                <a:rPr b="0" i="0" lang="en-US" sz="8499" u="none" cap="none" strike="noStrike">
                  <a:solidFill>
                    <a:srgbClr val="FFFFFF"/>
                  </a:solidFill>
                  <a:latin typeface="Arial"/>
                  <a:ea typeface="Arial"/>
                  <a:cs typeface="Arial"/>
                  <a:sym typeface="Arial"/>
                </a:rPr>
                <a:t>Evaluation</a:t>
              </a:r>
              <a:endParaRPr/>
            </a:p>
          </p:txBody>
        </p:sp>
        <p:sp>
          <p:nvSpPr>
            <p:cNvPr id="483" name="Google Shape;483;p18"/>
            <p:cNvSpPr txBox="1"/>
            <p:nvPr/>
          </p:nvSpPr>
          <p:spPr>
            <a:xfrm>
              <a:off x="0" y="2130329"/>
              <a:ext cx="18655286" cy="578697"/>
            </a:xfrm>
            <a:prstGeom prst="rect">
              <a:avLst/>
            </a:prstGeom>
            <a:noFill/>
            <a:ln>
              <a:noFill/>
            </a:ln>
          </p:spPr>
          <p:txBody>
            <a:bodyPr anchorCtr="0" anchor="t" bIns="0" lIns="0" spcFirstLastPara="1" rIns="0" wrap="square" tIns="0">
              <a:spAutoFit/>
            </a:bodyPr>
            <a:lstStyle/>
            <a:p>
              <a:pPr indent="0" lvl="0" marL="0" marR="0" rtl="0" algn="ctr">
                <a:lnSpc>
                  <a:spcPct val="202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19E"/>
        </a:solidFill>
      </p:bgPr>
    </p:bg>
    <p:spTree>
      <p:nvGrpSpPr>
        <p:cNvPr id="487" name="Shape 487"/>
        <p:cNvGrpSpPr/>
        <p:nvPr/>
      </p:nvGrpSpPr>
      <p:grpSpPr>
        <a:xfrm>
          <a:off x="0" y="0"/>
          <a:ext cx="0" cy="0"/>
          <a:chOff x="0" y="0"/>
          <a:chExt cx="0" cy="0"/>
        </a:xfrm>
      </p:grpSpPr>
      <p:grpSp>
        <p:nvGrpSpPr>
          <p:cNvPr id="488" name="Google Shape;488;p19"/>
          <p:cNvGrpSpPr/>
          <p:nvPr/>
        </p:nvGrpSpPr>
        <p:grpSpPr>
          <a:xfrm>
            <a:off x="5216782" y="-163711"/>
            <a:ext cx="7854437" cy="4115025"/>
            <a:chOff x="0" y="-38100"/>
            <a:chExt cx="2068658" cy="1083793"/>
          </a:xfrm>
        </p:grpSpPr>
        <p:sp>
          <p:nvSpPr>
            <p:cNvPr id="489" name="Google Shape;489;p19"/>
            <p:cNvSpPr/>
            <p:nvPr/>
          </p:nvSpPr>
          <p:spPr>
            <a:xfrm>
              <a:off x="0" y="0"/>
              <a:ext cx="2068658" cy="1045693"/>
            </a:xfrm>
            <a:custGeom>
              <a:rect b="b" l="l" r="r" t="t"/>
              <a:pathLst>
                <a:path extrusionOk="0" h="1045693" w="2068658">
                  <a:moveTo>
                    <a:pt x="0" y="0"/>
                  </a:moveTo>
                  <a:lnTo>
                    <a:pt x="2068658" y="0"/>
                  </a:lnTo>
                  <a:lnTo>
                    <a:pt x="2068658" y="1045693"/>
                  </a:lnTo>
                  <a:lnTo>
                    <a:pt x="0" y="1045693"/>
                  </a:lnTo>
                  <a:close/>
                </a:path>
              </a:pathLst>
            </a:custGeom>
            <a:solidFill>
              <a:srgbClr val="FFFFFF"/>
            </a:solidFill>
            <a:ln>
              <a:noFill/>
            </a:ln>
          </p:spPr>
        </p:sp>
        <p:sp>
          <p:nvSpPr>
            <p:cNvPr id="490" name="Google Shape;490;p19"/>
            <p:cNvSpPr txBox="1"/>
            <p:nvPr/>
          </p:nvSpPr>
          <p:spPr>
            <a:xfrm>
              <a:off x="0" y="-38100"/>
              <a:ext cx="2068658" cy="108379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1" name="Google Shape;491;p19"/>
          <p:cNvSpPr txBox="1"/>
          <p:nvPr/>
        </p:nvSpPr>
        <p:spPr>
          <a:xfrm>
            <a:off x="5216782" y="5810250"/>
            <a:ext cx="7854437" cy="20669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2000" u="none" cap="none" strike="noStrike">
                <a:solidFill>
                  <a:srgbClr val="FFFFFF"/>
                </a:solidFill>
                <a:latin typeface="Antonio"/>
                <a:ea typeface="Antonio"/>
                <a:cs typeface="Antonio"/>
                <a:sym typeface="Antonio"/>
              </a:rPr>
              <a:t>THANK YOU</a:t>
            </a:r>
            <a:endParaRPr/>
          </a:p>
        </p:txBody>
      </p:sp>
      <p:sp>
        <p:nvSpPr>
          <p:cNvPr id="492" name="Google Shape;492;p19"/>
          <p:cNvSpPr txBox="1"/>
          <p:nvPr/>
        </p:nvSpPr>
        <p:spPr>
          <a:xfrm>
            <a:off x="5216782" y="4343400"/>
            <a:ext cx="7854437" cy="17240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12000" u="none" cap="none" strike="noStrike">
                <a:solidFill>
                  <a:srgbClr val="FFFFFF"/>
                </a:solidFill>
                <a:latin typeface="Antonio"/>
                <a:ea typeface="Antonio"/>
                <a:cs typeface="Antonio"/>
                <a:sym typeface="Antonio"/>
              </a:rPr>
              <a:t>THANK YOU</a:t>
            </a:r>
            <a:endParaRPr/>
          </a:p>
        </p:txBody>
      </p:sp>
      <p:sp>
        <p:nvSpPr>
          <p:cNvPr id="493" name="Google Shape;493;p19"/>
          <p:cNvSpPr txBox="1"/>
          <p:nvPr/>
        </p:nvSpPr>
        <p:spPr>
          <a:xfrm>
            <a:off x="5216782" y="2514600"/>
            <a:ext cx="7854437" cy="17240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12000" u="none" cap="none" strike="noStrike">
                <a:solidFill>
                  <a:srgbClr val="3D519E"/>
                </a:solidFill>
                <a:latin typeface="Antonio"/>
                <a:ea typeface="Antonio"/>
                <a:cs typeface="Antonio"/>
                <a:sym typeface="Antonio"/>
              </a:rPr>
              <a:t>THANK YOU</a:t>
            </a:r>
            <a:endParaRPr/>
          </a:p>
        </p:txBody>
      </p:sp>
      <p:sp>
        <p:nvSpPr>
          <p:cNvPr id="494" name="Google Shape;494;p19"/>
          <p:cNvSpPr/>
          <p:nvPr/>
        </p:nvSpPr>
        <p:spPr>
          <a:xfrm>
            <a:off x="-112469" y="8481796"/>
            <a:ext cx="2517474" cy="1965396"/>
          </a:xfrm>
          <a:custGeom>
            <a:rect b="b" l="l" r="r" t="t"/>
            <a:pathLst>
              <a:path extrusionOk="0" h="1965396" w="2517474">
                <a:moveTo>
                  <a:pt x="0" y="0"/>
                </a:moveTo>
                <a:lnTo>
                  <a:pt x="2517474" y="0"/>
                </a:lnTo>
                <a:lnTo>
                  <a:pt x="2517474" y="1965396"/>
                </a:lnTo>
                <a:lnTo>
                  <a:pt x="0" y="196539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cxnSp>
        <p:nvCxnSpPr>
          <p:cNvPr id="95" name="Google Shape;95;p4"/>
          <p:cNvCxnSpPr/>
          <p:nvPr/>
        </p:nvCxnSpPr>
        <p:spPr>
          <a:xfrm flipH="1" rot="10800000">
            <a:off x="7683500" y="714168"/>
            <a:ext cx="10604549" cy="46484"/>
          </a:xfrm>
          <a:prstGeom prst="straightConnector1">
            <a:avLst/>
          </a:prstGeom>
          <a:noFill/>
          <a:ln cap="flat" cmpd="sng" w="19050">
            <a:solidFill>
              <a:srgbClr val="3D519E"/>
            </a:solidFill>
            <a:prstDash val="solid"/>
            <a:round/>
            <a:headEnd len="sm" w="sm" type="none"/>
            <a:tailEnd len="sm" w="sm" type="none"/>
          </a:ln>
        </p:spPr>
      </p:cxnSp>
      <p:sp>
        <p:nvSpPr>
          <p:cNvPr id="96" name="Google Shape;96;p4"/>
          <p:cNvSpPr/>
          <p:nvPr/>
        </p:nvSpPr>
        <p:spPr>
          <a:xfrm>
            <a:off x="-2496164" y="0"/>
            <a:ext cx="11121913" cy="11121913"/>
          </a:xfrm>
          <a:custGeom>
            <a:rect b="b" l="l" r="r" t="t"/>
            <a:pathLst>
              <a:path extrusionOk="0" h="11121913" w="11121913">
                <a:moveTo>
                  <a:pt x="0" y="0"/>
                </a:moveTo>
                <a:lnTo>
                  <a:pt x="11121913" y="0"/>
                </a:lnTo>
                <a:lnTo>
                  <a:pt x="11121913" y="11121913"/>
                </a:lnTo>
                <a:lnTo>
                  <a:pt x="0" y="11121913"/>
                </a:lnTo>
                <a:lnTo>
                  <a:pt x="0" y="0"/>
                </a:lnTo>
                <a:close/>
              </a:path>
            </a:pathLst>
          </a:custGeom>
          <a:blipFill rotWithShape="1">
            <a:blip r:embed="rId3">
              <a:alphaModFix/>
            </a:blip>
            <a:stretch>
              <a:fillRect b="0" l="0" r="0" t="0"/>
            </a:stretch>
          </a:blipFill>
          <a:ln>
            <a:noFill/>
          </a:ln>
        </p:spPr>
      </p:sp>
      <p:grpSp>
        <p:nvGrpSpPr>
          <p:cNvPr id="97" name="Google Shape;97;p4"/>
          <p:cNvGrpSpPr/>
          <p:nvPr/>
        </p:nvGrpSpPr>
        <p:grpSpPr>
          <a:xfrm>
            <a:off x="10604500" y="2239648"/>
            <a:ext cx="6283753" cy="5922004"/>
            <a:chOff x="0" y="152400"/>
            <a:chExt cx="8378337" cy="7896006"/>
          </a:xfrm>
        </p:grpSpPr>
        <p:sp>
          <p:nvSpPr>
            <p:cNvPr id="98" name="Google Shape;98;p4"/>
            <p:cNvSpPr txBox="1"/>
            <p:nvPr/>
          </p:nvSpPr>
          <p:spPr>
            <a:xfrm>
              <a:off x="0" y="2571531"/>
              <a:ext cx="8378337" cy="5476875"/>
            </a:xfrm>
            <a:prstGeom prst="rect">
              <a:avLst/>
            </a:prstGeom>
            <a:noFill/>
            <a:ln>
              <a:noFill/>
            </a:ln>
          </p:spPr>
          <p:txBody>
            <a:bodyPr anchorCtr="0" anchor="t" bIns="0" lIns="0" spcFirstLastPara="1" rIns="0" wrap="square" tIns="0">
              <a:spAutoFit/>
            </a:bodyPr>
            <a:lstStyle/>
            <a:p>
              <a:pPr indent="0" lvl="0" marL="0" marR="0" rtl="0" algn="l">
                <a:lnSpc>
                  <a:spcPct val="120024"/>
                </a:lnSpc>
                <a:spcBef>
                  <a:spcPts val="0"/>
                </a:spcBef>
                <a:spcAft>
                  <a:spcPts val="0"/>
                </a:spcAft>
                <a:buNone/>
              </a:pPr>
              <a:r>
                <a:rPr b="0" i="0" lang="en-US" sz="2437" u="none" cap="none" strike="noStrike">
                  <a:solidFill>
                    <a:srgbClr val="1E3950"/>
                  </a:solidFill>
                  <a:latin typeface="Poppins"/>
                  <a:ea typeface="Poppins"/>
                  <a:cs typeface="Poppins"/>
                  <a:sym typeface="Poppins"/>
                </a:rPr>
                <a:t>In the digital age, museums are increasingly turning to technology to enhance visitor experiences. However, current solutions often lack the flexibility needed by museum staff and require significant technical expertise. There is a growing need for a more adaptable and user-friendly content management system that can meet the evolving demands of museums and their audiences.</a:t>
              </a:r>
              <a:endParaRPr/>
            </a:p>
          </p:txBody>
        </p:sp>
        <p:sp>
          <p:nvSpPr>
            <p:cNvPr id="99" name="Google Shape;99;p4"/>
            <p:cNvSpPr txBox="1"/>
            <p:nvPr/>
          </p:nvSpPr>
          <p:spPr>
            <a:xfrm>
              <a:off x="0" y="152400"/>
              <a:ext cx="8378337" cy="1423416"/>
            </a:xfrm>
            <a:prstGeom prst="rect">
              <a:avLst/>
            </a:prstGeom>
            <a:noFill/>
            <a:ln>
              <a:noFill/>
            </a:ln>
          </p:spPr>
          <p:txBody>
            <a:bodyPr anchorCtr="0" anchor="t" bIns="0" lIns="0" spcFirstLastPara="1" rIns="0" wrap="square" tIns="0">
              <a:spAutoFit/>
            </a:bodyPr>
            <a:lstStyle/>
            <a:p>
              <a:pPr indent="0" lvl="0" marL="0" marR="0" rtl="0" algn="l">
                <a:lnSpc>
                  <a:spcPct val="89998"/>
                </a:lnSpc>
                <a:spcBef>
                  <a:spcPts val="0"/>
                </a:spcBef>
                <a:spcAft>
                  <a:spcPts val="0"/>
                </a:spcAft>
                <a:buNone/>
              </a:pPr>
              <a:r>
                <a:rPr b="1" i="0" lang="en-US" sz="7769" u="none" cap="none" strike="noStrike">
                  <a:solidFill>
                    <a:srgbClr val="3D519E"/>
                  </a:solidFill>
                  <a:latin typeface="Poppins"/>
                  <a:ea typeface="Poppins"/>
                  <a:cs typeface="Poppins"/>
                  <a:sym typeface="Poppins"/>
                </a:rPr>
                <a:t>Background</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pSp>
        <p:nvGrpSpPr>
          <p:cNvPr id="104" name="Google Shape;104;p2"/>
          <p:cNvGrpSpPr/>
          <p:nvPr/>
        </p:nvGrpSpPr>
        <p:grpSpPr>
          <a:xfrm>
            <a:off x="275329" y="1663082"/>
            <a:ext cx="17497644" cy="7860524"/>
            <a:chOff x="0" y="0"/>
            <a:chExt cx="23330193" cy="10480699"/>
          </a:xfrm>
        </p:grpSpPr>
        <p:sp>
          <p:nvSpPr>
            <p:cNvPr id="105" name="Google Shape;105;p2"/>
            <p:cNvSpPr txBox="1"/>
            <p:nvPr/>
          </p:nvSpPr>
          <p:spPr>
            <a:xfrm>
              <a:off x="0" y="0"/>
              <a:ext cx="23330193" cy="2355524"/>
            </a:xfrm>
            <a:prstGeom prst="rect">
              <a:avLst/>
            </a:prstGeom>
            <a:noFill/>
            <a:ln>
              <a:noFill/>
            </a:ln>
          </p:spPr>
          <p:txBody>
            <a:bodyPr anchorCtr="0" anchor="t" bIns="0" lIns="0" spcFirstLastPara="1" rIns="0" wrap="square" tIns="0">
              <a:spAutoFit/>
            </a:bodyPr>
            <a:lstStyle/>
            <a:p>
              <a:pPr indent="0" lvl="0" marL="0" marR="0" rtl="0" algn="l">
                <a:lnSpc>
                  <a:spcPct val="110004"/>
                </a:lnSpc>
                <a:spcBef>
                  <a:spcPts val="0"/>
                </a:spcBef>
                <a:spcAft>
                  <a:spcPts val="0"/>
                </a:spcAft>
                <a:buNone/>
              </a:pPr>
              <a:r>
                <a:rPr b="1" i="0" lang="en-US" sz="11605" u="none" cap="none" strike="noStrike">
                  <a:solidFill>
                    <a:srgbClr val="3D519E"/>
                  </a:solidFill>
                  <a:latin typeface="Poppins"/>
                  <a:ea typeface="Poppins"/>
                  <a:cs typeface="Poppins"/>
                  <a:sym typeface="Poppins"/>
                </a:rPr>
                <a:t>Introduction</a:t>
              </a:r>
              <a:endParaRPr/>
            </a:p>
          </p:txBody>
        </p:sp>
        <p:sp>
          <p:nvSpPr>
            <p:cNvPr id="106" name="Google Shape;106;p2"/>
            <p:cNvSpPr txBox="1"/>
            <p:nvPr/>
          </p:nvSpPr>
          <p:spPr>
            <a:xfrm>
              <a:off x="0" y="9282947"/>
              <a:ext cx="23330193" cy="1197752"/>
            </a:xfrm>
            <a:prstGeom prst="rect">
              <a:avLst/>
            </a:prstGeom>
            <a:noFill/>
            <a:ln>
              <a:noFill/>
            </a:ln>
          </p:spPr>
          <p:txBody>
            <a:bodyPr anchorCtr="0" anchor="t" bIns="0" lIns="0" spcFirstLastPara="1" rIns="0" wrap="square" tIns="0">
              <a:spAutoFit/>
            </a:bodyPr>
            <a:lstStyle/>
            <a:p>
              <a:pPr indent="0" lvl="0" marL="0" marR="0" rtl="0" algn="l">
                <a:lnSpc>
                  <a:spcPct val="19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9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7" name="Google Shape;107;p2"/>
            <p:cNvSpPr txBox="1"/>
            <p:nvPr/>
          </p:nvSpPr>
          <p:spPr>
            <a:xfrm>
              <a:off x="0" y="2998817"/>
              <a:ext cx="23330193" cy="5688461"/>
            </a:xfrm>
            <a:prstGeom prst="rect">
              <a:avLst/>
            </a:prstGeom>
            <a:noFill/>
            <a:ln>
              <a:noFill/>
            </a:ln>
          </p:spPr>
          <p:txBody>
            <a:bodyPr anchorCtr="0" anchor="t" bIns="0" lIns="0" spcFirstLastPara="1" rIns="0" wrap="square" tIns="0">
              <a:spAutoFit/>
            </a:bodyPr>
            <a:lstStyle/>
            <a:p>
              <a:pPr indent="0" lvl="0" marL="0" marR="0" rtl="0" algn="l">
                <a:lnSpc>
                  <a:spcPct val="120050"/>
                </a:lnSpc>
                <a:spcBef>
                  <a:spcPts val="0"/>
                </a:spcBef>
                <a:spcAft>
                  <a:spcPts val="0"/>
                </a:spcAft>
                <a:buNone/>
              </a:pPr>
              <a:r>
                <a:rPr b="0" i="0" lang="en-US" sz="3541" u="none" cap="none" strike="noStrike">
                  <a:solidFill>
                    <a:srgbClr val="1E3950"/>
                  </a:solidFill>
                  <a:latin typeface="Poppins"/>
                  <a:ea typeface="Poppins"/>
                  <a:cs typeface="Poppins"/>
                  <a:sym typeface="Poppins"/>
                </a:rPr>
                <a:t>The "Interactive Museum Guide and Content Creation System" developed in collaboration with the Mensch-Edutainment Company, is designed primarily for museum and galleries owners, providing them with a comprehensive and intuitive platform to create, manage, and update exhibit content.</a:t>
              </a:r>
              <a:endParaRPr/>
            </a:p>
            <a:p>
              <a:pPr indent="0" lvl="0" marL="0" marR="0" rtl="0" algn="l">
                <a:lnSpc>
                  <a:spcPct val="120016"/>
                </a:lnSpc>
                <a:spcBef>
                  <a:spcPts val="0"/>
                </a:spcBef>
                <a:spcAft>
                  <a:spcPts val="0"/>
                </a:spcAft>
                <a:buNone/>
              </a:pPr>
              <a:r>
                <a:t/>
              </a:r>
              <a:endParaRPr b="0" i="0" sz="3541" u="none" cap="none" strike="noStrike">
                <a:solidFill>
                  <a:srgbClr val="1E3950"/>
                </a:solidFill>
                <a:latin typeface="Poppins"/>
                <a:ea typeface="Poppins"/>
                <a:cs typeface="Poppins"/>
                <a:sym typeface="Poppins"/>
              </a:endParaRPr>
            </a:p>
            <a:p>
              <a:pPr indent="0" lvl="0" marL="0" marR="0" rtl="0" algn="l">
                <a:lnSpc>
                  <a:spcPct val="120050"/>
                </a:lnSpc>
                <a:spcBef>
                  <a:spcPts val="0"/>
                </a:spcBef>
                <a:spcAft>
                  <a:spcPts val="0"/>
                </a:spcAft>
                <a:buNone/>
              </a:pPr>
              <a:r>
                <a:rPr b="0" i="0" lang="en-US" sz="3541" u="none" cap="none" strike="noStrike">
                  <a:solidFill>
                    <a:srgbClr val="1E3950"/>
                  </a:solidFill>
                  <a:latin typeface="Poppins"/>
                  <a:ea typeface="Poppins"/>
                  <a:cs typeface="Poppins"/>
                  <a:sym typeface="Poppins"/>
                </a:rPr>
                <a:t>The output of this system is a dynamic mobile application for visitors, enhancing their museum experience through engaging and interactive content</a:t>
              </a:r>
              <a:endParaRPr/>
            </a:p>
          </p:txBody>
        </p:sp>
      </p:grpSp>
      <p:cxnSp>
        <p:nvCxnSpPr>
          <p:cNvPr id="108" name="Google Shape;108;p2"/>
          <p:cNvCxnSpPr/>
          <p:nvPr/>
        </p:nvCxnSpPr>
        <p:spPr>
          <a:xfrm flipH="1" rot="10800000">
            <a:off x="2" y="9244013"/>
            <a:ext cx="18287995" cy="9525"/>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p:nvPr/>
        </p:nvSpPr>
        <p:spPr>
          <a:xfrm>
            <a:off x="9619935" y="0"/>
            <a:ext cx="8668065" cy="10287000"/>
          </a:xfrm>
          <a:prstGeom prst="rect">
            <a:avLst/>
          </a:pr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txBox="1"/>
          <p:nvPr/>
        </p:nvSpPr>
        <p:spPr>
          <a:xfrm>
            <a:off x="9957614" y="4290170"/>
            <a:ext cx="6200210" cy="22574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7200" u="none" cap="none" strike="noStrike">
                <a:solidFill>
                  <a:srgbClr val="FFFFFF"/>
                </a:solidFill>
                <a:latin typeface="Poppins"/>
                <a:ea typeface="Poppins"/>
                <a:cs typeface="Poppins"/>
                <a:sym typeface="Poppins"/>
              </a:rPr>
              <a:t>Project Objectives</a:t>
            </a:r>
            <a:endParaRPr/>
          </a:p>
        </p:txBody>
      </p:sp>
      <p:sp>
        <p:nvSpPr>
          <p:cNvPr id="115" name="Google Shape;115;p3"/>
          <p:cNvSpPr txBox="1"/>
          <p:nvPr/>
        </p:nvSpPr>
        <p:spPr>
          <a:xfrm>
            <a:off x="228249" y="1965812"/>
            <a:ext cx="9230428" cy="1289685"/>
          </a:xfrm>
          <a:prstGeom prst="rect">
            <a:avLst/>
          </a:prstGeom>
          <a:noFill/>
          <a:ln>
            <a:noFill/>
          </a:ln>
        </p:spPr>
        <p:txBody>
          <a:bodyPr anchorCtr="0" anchor="t" bIns="0" lIns="0" spcFirstLastPara="1" rIns="0" wrap="square" tIns="0">
            <a:spAutoFit/>
          </a:bodyPr>
          <a:lstStyle/>
          <a:p>
            <a:pPr indent="-388620" lvl="1" marL="777240" marR="0" rtl="0" algn="l">
              <a:lnSpc>
                <a:spcPct val="140000"/>
              </a:lnSpc>
              <a:spcBef>
                <a:spcPts val="0"/>
              </a:spcBef>
              <a:spcAft>
                <a:spcPts val="0"/>
              </a:spcAft>
              <a:buClr>
                <a:srgbClr val="1E3950"/>
              </a:buClr>
              <a:buSzPts val="3600"/>
              <a:buFont typeface="Arial"/>
              <a:buChar char="•"/>
            </a:pPr>
            <a:r>
              <a:rPr b="0" i="0" lang="en-US" sz="3600" u="none" cap="none" strike="noStrike">
                <a:solidFill>
                  <a:srgbClr val="1E3950"/>
                </a:solidFill>
                <a:latin typeface="Poppins"/>
                <a:ea typeface="Poppins"/>
                <a:cs typeface="Poppins"/>
                <a:sym typeface="Poppins"/>
              </a:rPr>
              <a:t>Enable museums to independently create and manage exhibit content</a:t>
            </a:r>
            <a:endParaRPr/>
          </a:p>
        </p:txBody>
      </p:sp>
      <p:sp>
        <p:nvSpPr>
          <p:cNvPr id="116" name="Google Shape;116;p3"/>
          <p:cNvSpPr txBox="1"/>
          <p:nvPr/>
        </p:nvSpPr>
        <p:spPr>
          <a:xfrm>
            <a:off x="228249" y="4206701"/>
            <a:ext cx="9230428" cy="1927860"/>
          </a:xfrm>
          <a:prstGeom prst="rect">
            <a:avLst/>
          </a:prstGeom>
          <a:noFill/>
          <a:ln>
            <a:noFill/>
          </a:ln>
        </p:spPr>
        <p:txBody>
          <a:bodyPr anchorCtr="0" anchor="t" bIns="0" lIns="0" spcFirstLastPara="1" rIns="0" wrap="square" tIns="0">
            <a:spAutoFit/>
          </a:bodyPr>
          <a:lstStyle/>
          <a:p>
            <a:pPr indent="-388620" lvl="1" marL="777240" marR="0" rtl="0" algn="l">
              <a:lnSpc>
                <a:spcPct val="140000"/>
              </a:lnSpc>
              <a:spcBef>
                <a:spcPts val="0"/>
              </a:spcBef>
              <a:spcAft>
                <a:spcPts val="0"/>
              </a:spcAft>
              <a:buClr>
                <a:srgbClr val="1E3950"/>
              </a:buClr>
              <a:buSzPts val="3600"/>
              <a:buFont typeface="Arial"/>
              <a:buChar char="•"/>
            </a:pPr>
            <a:r>
              <a:rPr b="0" i="0" lang="en-US" sz="3600" u="none" cap="none" strike="noStrike">
                <a:solidFill>
                  <a:srgbClr val="1E3950"/>
                </a:solidFill>
                <a:latin typeface="Poppins"/>
                <a:ea typeface="Poppins"/>
                <a:cs typeface="Poppins"/>
                <a:sym typeface="Poppins"/>
              </a:rPr>
              <a:t>Provide a cost-effective solution that minimizes the need for external developers.</a:t>
            </a:r>
            <a:endParaRPr/>
          </a:p>
        </p:txBody>
      </p:sp>
      <p:sp>
        <p:nvSpPr>
          <p:cNvPr id="117" name="Google Shape;117;p3"/>
          <p:cNvSpPr txBox="1"/>
          <p:nvPr/>
        </p:nvSpPr>
        <p:spPr>
          <a:xfrm>
            <a:off x="228249" y="6905993"/>
            <a:ext cx="9230428" cy="1927860"/>
          </a:xfrm>
          <a:prstGeom prst="rect">
            <a:avLst/>
          </a:prstGeom>
          <a:noFill/>
          <a:ln>
            <a:noFill/>
          </a:ln>
        </p:spPr>
        <p:txBody>
          <a:bodyPr anchorCtr="0" anchor="t" bIns="0" lIns="0" spcFirstLastPara="1" rIns="0" wrap="square" tIns="0">
            <a:spAutoFit/>
          </a:bodyPr>
          <a:lstStyle/>
          <a:p>
            <a:pPr indent="-388620" lvl="1" marL="777240" marR="0" rtl="0" algn="l">
              <a:lnSpc>
                <a:spcPct val="140000"/>
              </a:lnSpc>
              <a:spcBef>
                <a:spcPts val="0"/>
              </a:spcBef>
              <a:spcAft>
                <a:spcPts val="0"/>
              </a:spcAft>
              <a:buClr>
                <a:srgbClr val="1E3950"/>
              </a:buClr>
              <a:buSzPts val="3600"/>
              <a:buFont typeface="Arial"/>
              <a:buChar char="•"/>
            </a:pPr>
            <a:r>
              <a:rPr b="0" i="0" lang="en-US" sz="3600" u="none" cap="none" strike="noStrike">
                <a:solidFill>
                  <a:srgbClr val="1E3950"/>
                </a:solidFill>
                <a:latin typeface="Poppins"/>
                <a:ea typeface="Poppins"/>
                <a:cs typeface="Poppins"/>
                <a:sym typeface="Poppins"/>
              </a:rPr>
              <a:t>Enhance visitor engagement through an interactive mobile application.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19E"/>
        </a:solidFill>
      </p:bgPr>
    </p:bg>
    <p:spTree>
      <p:nvGrpSpPr>
        <p:cNvPr id="121" name="Shape 121"/>
        <p:cNvGrpSpPr/>
        <p:nvPr/>
      </p:nvGrpSpPr>
      <p:grpSpPr>
        <a:xfrm>
          <a:off x="0" y="0"/>
          <a:ext cx="0" cy="0"/>
          <a:chOff x="0" y="0"/>
          <a:chExt cx="0" cy="0"/>
        </a:xfrm>
      </p:grpSpPr>
      <p:sp>
        <p:nvSpPr>
          <p:cNvPr id="122" name="Google Shape;122;p5"/>
          <p:cNvSpPr txBox="1"/>
          <p:nvPr/>
        </p:nvSpPr>
        <p:spPr>
          <a:xfrm>
            <a:off x="709104" y="1796341"/>
            <a:ext cx="12640540" cy="6219825"/>
          </a:xfrm>
          <a:prstGeom prst="rect">
            <a:avLst/>
          </a:prstGeom>
          <a:noFill/>
          <a:ln>
            <a:noFill/>
          </a:ln>
        </p:spPr>
        <p:txBody>
          <a:bodyPr anchorCtr="0" anchor="t" bIns="0" lIns="0" spcFirstLastPara="1" rIns="0" wrap="square" tIns="0">
            <a:spAutoFit/>
          </a:bodyPr>
          <a:lstStyle/>
          <a:p>
            <a:pPr indent="0" lvl="0" marL="0" marR="0" rtl="0" algn="l">
              <a:lnSpc>
                <a:spcPct val="119986"/>
              </a:lnSpc>
              <a:spcBef>
                <a:spcPts val="0"/>
              </a:spcBef>
              <a:spcAft>
                <a:spcPts val="0"/>
              </a:spcAft>
              <a:buNone/>
            </a:pPr>
            <a:r>
              <a:rPr b="1" i="0" lang="en-US" sz="4503" u="none" cap="none" strike="noStrike">
                <a:solidFill>
                  <a:srgbClr val="FFFFFF"/>
                </a:solidFill>
                <a:latin typeface="Poppins"/>
                <a:ea typeface="Poppins"/>
                <a:cs typeface="Poppins"/>
                <a:sym typeface="Poppins"/>
              </a:rPr>
              <a:t>Our solution</a:t>
            </a:r>
            <a:r>
              <a:rPr b="0" i="0" lang="en-US" sz="4503" u="none" cap="none" strike="noStrike">
                <a:solidFill>
                  <a:srgbClr val="FFFFFF"/>
                </a:solidFill>
                <a:latin typeface="Poppins"/>
                <a:ea typeface="Poppins"/>
                <a:cs typeface="Poppins"/>
                <a:sym typeface="Poppins"/>
              </a:rPr>
              <a:t>, the "Interactive Museum Guide and Content Creation System," provides a comprehensive and flexible platform that allows museums to manage exhibit content efficiently. Key features include real-time updates, seamless multimedia integration, and mobile accessibility, all designed to enhance both the museum staff's workflow and the visitor's experience.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nvSpPr>
        <p:spPr>
          <a:xfrm>
            <a:off x="146666" y="3959163"/>
            <a:ext cx="17627129" cy="5041762"/>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b="0" i="0" lang="en-US" sz="3040" u="none" cap="none" strike="noStrike">
                <a:solidFill>
                  <a:srgbClr val="000000"/>
                </a:solidFill>
                <a:latin typeface="Poppins"/>
                <a:ea typeface="Poppins"/>
                <a:cs typeface="Poppins"/>
                <a:sym typeface="Poppins"/>
              </a:rPr>
              <a:t>A Content Management System (CMS) is a software application designed to facilitate the creation, editing, and publishing of content by multiple users.</a:t>
            </a:r>
            <a:endParaRPr/>
          </a:p>
          <a:p>
            <a:pPr indent="0" lvl="0" marL="0" marR="0" rtl="0" algn="l">
              <a:lnSpc>
                <a:spcPct val="135000"/>
              </a:lnSpc>
              <a:spcBef>
                <a:spcPts val="0"/>
              </a:spcBef>
              <a:spcAft>
                <a:spcPts val="0"/>
              </a:spcAft>
              <a:buNone/>
            </a:pPr>
            <a:r>
              <a:t/>
            </a:r>
            <a:endParaRPr b="0" i="0" sz="3040" u="none" cap="none" strike="noStrike">
              <a:solidFill>
                <a:srgbClr val="000000"/>
              </a:solidFill>
              <a:latin typeface="Poppins"/>
              <a:ea typeface="Poppins"/>
              <a:cs typeface="Poppins"/>
              <a:sym typeface="Poppins"/>
            </a:endParaRPr>
          </a:p>
          <a:p>
            <a:pPr indent="0" lvl="0" marL="0" marR="0" rtl="0" algn="l">
              <a:lnSpc>
                <a:spcPct val="135000"/>
              </a:lnSpc>
              <a:spcBef>
                <a:spcPts val="0"/>
              </a:spcBef>
              <a:spcAft>
                <a:spcPts val="0"/>
              </a:spcAft>
              <a:buNone/>
            </a:pPr>
            <a:r>
              <a:t/>
            </a:r>
            <a:endParaRPr b="0" i="0" sz="3040" u="none" cap="none" strike="noStrike">
              <a:solidFill>
                <a:srgbClr val="000000"/>
              </a:solidFill>
              <a:latin typeface="Poppins"/>
              <a:ea typeface="Poppins"/>
              <a:cs typeface="Poppins"/>
              <a:sym typeface="Poppins"/>
            </a:endParaRPr>
          </a:p>
          <a:p>
            <a:pPr indent="0" lvl="0" marL="0" marR="0" rtl="0" algn="l">
              <a:lnSpc>
                <a:spcPct val="135000"/>
              </a:lnSpc>
              <a:spcBef>
                <a:spcPts val="0"/>
              </a:spcBef>
              <a:spcAft>
                <a:spcPts val="0"/>
              </a:spcAft>
              <a:buNone/>
            </a:pPr>
            <a:r>
              <a:t/>
            </a:r>
            <a:endParaRPr b="0" i="0" sz="3040" u="none" cap="none" strike="noStrike">
              <a:solidFill>
                <a:srgbClr val="000000"/>
              </a:solidFill>
              <a:latin typeface="Poppins"/>
              <a:ea typeface="Poppins"/>
              <a:cs typeface="Poppins"/>
              <a:sym typeface="Poppins"/>
            </a:endParaRPr>
          </a:p>
          <a:p>
            <a:pPr indent="0" lvl="0" marL="0" marR="0" rtl="0" algn="l">
              <a:lnSpc>
                <a:spcPct val="135000"/>
              </a:lnSpc>
              <a:spcBef>
                <a:spcPts val="0"/>
              </a:spcBef>
              <a:spcAft>
                <a:spcPts val="0"/>
              </a:spcAft>
              <a:buNone/>
            </a:pPr>
            <a:r>
              <a:rPr b="1" i="0" lang="en-US" sz="3040" u="none" cap="none" strike="noStrike">
                <a:solidFill>
                  <a:srgbClr val="000000"/>
                </a:solidFill>
                <a:latin typeface="Poppins"/>
                <a:ea typeface="Poppins"/>
                <a:cs typeface="Poppins"/>
                <a:sym typeface="Poppins"/>
              </a:rPr>
              <a:t>The key components are:</a:t>
            </a:r>
            <a:endParaRPr/>
          </a:p>
          <a:p>
            <a:pPr indent="-328227" lvl="1" marL="656455" marR="0" rtl="0" algn="l">
              <a:lnSpc>
                <a:spcPct val="135000"/>
              </a:lnSpc>
              <a:spcBef>
                <a:spcPts val="0"/>
              </a:spcBef>
              <a:spcAft>
                <a:spcPts val="0"/>
              </a:spcAft>
              <a:buClr>
                <a:srgbClr val="000000"/>
              </a:buClr>
              <a:buSzPts val="3040"/>
              <a:buFont typeface="Arial"/>
              <a:buChar char="•"/>
            </a:pPr>
            <a:r>
              <a:rPr b="0" i="0" lang="en-US" sz="3040" u="sng" cap="none" strike="noStrike">
                <a:solidFill>
                  <a:srgbClr val="000000"/>
                </a:solidFill>
                <a:latin typeface="Poppins"/>
                <a:ea typeface="Poppins"/>
                <a:cs typeface="Poppins"/>
                <a:sym typeface="Poppins"/>
              </a:rPr>
              <a:t>Content Creation Tools</a:t>
            </a:r>
            <a:r>
              <a:rPr b="0" i="0" lang="en-US" sz="3040" u="none" cap="none" strike="noStrike">
                <a:solidFill>
                  <a:srgbClr val="000000"/>
                </a:solidFill>
                <a:latin typeface="Poppins"/>
                <a:ea typeface="Poppins"/>
                <a:cs typeface="Poppins"/>
                <a:sym typeface="Poppins"/>
              </a:rPr>
              <a:t> - for editing and designing.</a:t>
            </a:r>
            <a:endParaRPr/>
          </a:p>
          <a:p>
            <a:pPr indent="-328227" lvl="1" marL="656455" marR="0" rtl="0" algn="l">
              <a:lnSpc>
                <a:spcPct val="135000"/>
              </a:lnSpc>
              <a:spcBef>
                <a:spcPts val="0"/>
              </a:spcBef>
              <a:spcAft>
                <a:spcPts val="0"/>
              </a:spcAft>
              <a:buClr>
                <a:srgbClr val="000000"/>
              </a:buClr>
              <a:buSzPts val="3040"/>
              <a:buFont typeface="Arial"/>
              <a:buChar char="•"/>
            </a:pPr>
            <a:r>
              <a:rPr b="0" i="0" lang="en-US" sz="3040" u="sng" cap="none" strike="noStrike">
                <a:solidFill>
                  <a:srgbClr val="000000"/>
                </a:solidFill>
                <a:latin typeface="Poppins"/>
                <a:ea typeface="Poppins"/>
                <a:cs typeface="Poppins"/>
                <a:sym typeface="Poppins"/>
              </a:rPr>
              <a:t>Content Management</a:t>
            </a:r>
            <a:r>
              <a:rPr b="0" i="0" lang="en-US" sz="3040" u="none" cap="none" strike="noStrike">
                <a:solidFill>
                  <a:srgbClr val="000000"/>
                </a:solidFill>
                <a:latin typeface="Poppins"/>
                <a:ea typeface="Poppins"/>
                <a:cs typeface="Poppins"/>
                <a:sym typeface="Poppins"/>
              </a:rPr>
              <a:t> - for content managing.</a:t>
            </a:r>
            <a:endParaRPr/>
          </a:p>
          <a:p>
            <a:pPr indent="0" lvl="0" marL="0" marR="0" rtl="0" algn="l">
              <a:lnSpc>
                <a:spcPct val="117236"/>
              </a:lnSpc>
              <a:spcBef>
                <a:spcPts val="0"/>
              </a:spcBef>
              <a:spcAft>
                <a:spcPts val="0"/>
              </a:spcAft>
              <a:buNone/>
            </a:pPr>
            <a:r>
              <a:t/>
            </a:r>
            <a:endParaRPr b="0" i="0" sz="3040" u="none" cap="none" strike="noStrike">
              <a:solidFill>
                <a:srgbClr val="000000"/>
              </a:solidFill>
              <a:latin typeface="Poppins"/>
              <a:ea typeface="Poppins"/>
              <a:cs typeface="Poppins"/>
              <a:sym typeface="Poppins"/>
            </a:endParaRPr>
          </a:p>
          <a:p>
            <a:pPr indent="0" lvl="0" marL="0" marR="0" rtl="0" algn="l">
              <a:lnSpc>
                <a:spcPct val="117236"/>
              </a:lnSpc>
              <a:spcBef>
                <a:spcPts val="0"/>
              </a:spcBef>
              <a:spcAft>
                <a:spcPts val="0"/>
              </a:spcAft>
              <a:buNone/>
            </a:pPr>
            <a:r>
              <a:t/>
            </a:r>
            <a:endParaRPr b="0" i="0" sz="3040" u="none" cap="none" strike="noStrike">
              <a:solidFill>
                <a:srgbClr val="000000"/>
              </a:solidFill>
              <a:latin typeface="Poppins"/>
              <a:ea typeface="Poppins"/>
              <a:cs typeface="Poppins"/>
              <a:sym typeface="Poppins"/>
            </a:endParaRPr>
          </a:p>
        </p:txBody>
      </p:sp>
      <p:grpSp>
        <p:nvGrpSpPr>
          <p:cNvPr id="128" name="Google Shape;128;p6"/>
          <p:cNvGrpSpPr/>
          <p:nvPr/>
        </p:nvGrpSpPr>
        <p:grpSpPr>
          <a:xfrm>
            <a:off x="16230745" y="7715250"/>
            <a:ext cx="3086100" cy="3086100"/>
            <a:chOff x="0" y="0"/>
            <a:chExt cx="812800" cy="812800"/>
          </a:xfrm>
        </p:grpSpPr>
        <p:sp>
          <p:nvSpPr>
            <p:cNvPr id="129" name="Google Shape;12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1" name="Google Shape;131;p6"/>
          <p:cNvSpPr txBox="1"/>
          <p:nvPr/>
        </p:nvSpPr>
        <p:spPr>
          <a:xfrm>
            <a:off x="146666" y="345874"/>
            <a:ext cx="15674156" cy="2792730"/>
          </a:xfrm>
          <a:prstGeom prst="rect">
            <a:avLst/>
          </a:prstGeom>
          <a:noFill/>
          <a:ln>
            <a:noFill/>
          </a:ln>
        </p:spPr>
        <p:txBody>
          <a:bodyPr anchorCtr="0" anchor="t" bIns="0" lIns="0" spcFirstLastPara="1" rIns="0" wrap="square" tIns="0">
            <a:spAutoFit/>
          </a:bodyPr>
          <a:lstStyle/>
          <a:p>
            <a:pPr indent="0" lvl="0" marL="0" marR="0" rtl="0" algn="l">
              <a:lnSpc>
                <a:spcPct val="119000"/>
              </a:lnSpc>
              <a:spcBef>
                <a:spcPts val="0"/>
              </a:spcBef>
              <a:spcAft>
                <a:spcPts val="0"/>
              </a:spcAft>
              <a:buNone/>
            </a:pPr>
            <a:r>
              <a:rPr b="1" i="0" lang="en-US" sz="9000" u="none" cap="none" strike="noStrike">
                <a:solidFill>
                  <a:srgbClr val="3D519E"/>
                </a:solidFill>
                <a:latin typeface="Poppins"/>
                <a:ea typeface="Poppins"/>
                <a:cs typeface="Poppins"/>
                <a:sym typeface="Poppins"/>
              </a:rPr>
              <a:t>Content Creation and Management (CMS)</a:t>
            </a:r>
            <a:endParaRPr/>
          </a:p>
        </p:txBody>
      </p:sp>
      <p:grpSp>
        <p:nvGrpSpPr>
          <p:cNvPr id="132" name="Google Shape;132;p6"/>
          <p:cNvGrpSpPr/>
          <p:nvPr/>
        </p:nvGrpSpPr>
        <p:grpSpPr>
          <a:xfrm>
            <a:off x="16630356" y="5993159"/>
            <a:ext cx="1543050" cy="1543050"/>
            <a:chOff x="0" y="0"/>
            <a:chExt cx="812800" cy="812800"/>
          </a:xfrm>
        </p:grpSpPr>
        <p:sp>
          <p:nvSpPr>
            <p:cNvPr id="133" name="Google Shape;13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6"/>
          <p:cNvGrpSpPr/>
          <p:nvPr/>
        </p:nvGrpSpPr>
        <p:grpSpPr>
          <a:xfrm>
            <a:off x="16177124" y="7536209"/>
            <a:ext cx="453232" cy="453232"/>
            <a:chOff x="0" y="0"/>
            <a:chExt cx="812800" cy="812800"/>
          </a:xfrm>
        </p:grpSpPr>
        <p:sp>
          <p:nvSpPr>
            <p:cNvPr id="136" name="Google Shape;13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5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cxnSp>
        <p:nvCxnSpPr>
          <p:cNvPr id="142" name="Google Shape;142;p7"/>
          <p:cNvCxnSpPr/>
          <p:nvPr/>
        </p:nvCxnSpPr>
        <p:spPr>
          <a:xfrm flipH="1" rot="10800000">
            <a:off x="2" y="9244013"/>
            <a:ext cx="18287995" cy="9525"/>
          </a:xfrm>
          <a:prstGeom prst="straightConnector1">
            <a:avLst/>
          </a:prstGeom>
          <a:noFill/>
          <a:ln cap="flat" cmpd="sng" w="9525">
            <a:solidFill>
              <a:srgbClr val="000000"/>
            </a:solidFill>
            <a:prstDash val="solid"/>
            <a:round/>
            <a:headEnd len="sm" w="sm" type="none"/>
            <a:tailEnd len="sm" w="sm" type="none"/>
          </a:ln>
        </p:spPr>
      </p:cxnSp>
      <p:sp>
        <p:nvSpPr>
          <p:cNvPr id="143" name="Google Shape;143;p7"/>
          <p:cNvSpPr/>
          <p:nvPr/>
        </p:nvSpPr>
        <p:spPr>
          <a:xfrm>
            <a:off x="1034607" y="6346711"/>
            <a:ext cx="2850410" cy="2017706"/>
          </a:xfrm>
          <a:custGeom>
            <a:rect b="b" l="l" r="r" t="t"/>
            <a:pathLst>
              <a:path extrusionOk="0" h="2017706" w="2850410">
                <a:moveTo>
                  <a:pt x="0" y="0"/>
                </a:moveTo>
                <a:lnTo>
                  <a:pt x="2850410" y="0"/>
                </a:lnTo>
                <a:lnTo>
                  <a:pt x="2850410" y="2017706"/>
                </a:lnTo>
                <a:lnTo>
                  <a:pt x="0" y="2017706"/>
                </a:lnTo>
                <a:lnTo>
                  <a:pt x="0" y="0"/>
                </a:lnTo>
                <a:close/>
              </a:path>
            </a:pathLst>
          </a:custGeom>
          <a:blipFill rotWithShape="1">
            <a:blip r:embed="rId3">
              <a:alphaModFix/>
            </a:blip>
            <a:stretch>
              <a:fillRect b="0" l="0" r="0" t="0"/>
            </a:stretch>
          </a:blipFill>
          <a:ln>
            <a:noFill/>
          </a:ln>
        </p:spPr>
      </p:sp>
      <p:sp>
        <p:nvSpPr>
          <p:cNvPr id="144" name="Google Shape;144;p7"/>
          <p:cNvSpPr/>
          <p:nvPr/>
        </p:nvSpPr>
        <p:spPr>
          <a:xfrm>
            <a:off x="5397316" y="6346710"/>
            <a:ext cx="3278543" cy="2181721"/>
          </a:xfrm>
          <a:custGeom>
            <a:rect b="b" l="l" r="r" t="t"/>
            <a:pathLst>
              <a:path extrusionOk="0" h="2181721" w="3278543">
                <a:moveTo>
                  <a:pt x="0" y="0"/>
                </a:moveTo>
                <a:lnTo>
                  <a:pt x="3278543" y="0"/>
                </a:lnTo>
                <a:lnTo>
                  <a:pt x="3278543" y="2181721"/>
                </a:lnTo>
                <a:lnTo>
                  <a:pt x="0" y="2181721"/>
                </a:lnTo>
                <a:lnTo>
                  <a:pt x="0" y="0"/>
                </a:lnTo>
                <a:close/>
              </a:path>
            </a:pathLst>
          </a:custGeom>
          <a:blipFill rotWithShape="1">
            <a:blip r:embed="rId4">
              <a:alphaModFix/>
            </a:blip>
            <a:stretch>
              <a:fillRect b="0" l="0" r="0" t="0"/>
            </a:stretch>
          </a:blipFill>
          <a:ln>
            <a:noFill/>
          </a:ln>
        </p:spPr>
      </p:sp>
      <p:sp>
        <p:nvSpPr>
          <p:cNvPr id="145" name="Google Shape;145;p7"/>
          <p:cNvSpPr/>
          <p:nvPr/>
        </p:nvSpPr>
        <p:spPr>
          <a:xfrm>
            <a:off x="9315812" y="6450814"/>
            <a:ext cx="2392002" cy="1913602"/>
          </a:xfrm>
          <a:custGeom>
            <a:rect b="b" l="l" r="r" t="t"/>
            <a:pathLst>
              <a:path extrusionOk="0" h="1913602" w="2392002">
                <a:moveTo>
                  <a:pt x="0" y="0"/>
                </a:moveTo>
                <a:lnTo>
                  <a:pt x="2392002" y="0"/>
                </a:lnTo>
                <a:lnTo>
                  <a:pt x="2392002" y="1913602"/>
                </a:lnTo>
                <a:lnTo>
                  <a:pt x="0" y="1913602"/>
                </a:lnTo>
                <a:lnTo>
                  <a:pt x="0" y="0"/>
                </a:lnTo>
                <a:close/>
              </a:path>
            </a:pathLst>
          </a:custGeom>
          <a:blipFill rotWithShape="1">
            <a:blip r:embed="rId5">
              <a:alphaModFix/>
            </a:blip>
            <a:stretch>
              <a:fillRect b="0" l="0" r="0" t="0"/>
            </a:stretch>
          </a:blipFill>
          <a:ln>
            <a:noFill/>
          </a:ln>
        </p:spPr>
      </p:sp>
      <p:sp>
        <p:nvSpPr>
          <p:cNvPr id="146" name="Google Shape;146;p7"/>
          <p:cNvSpPr/>
          <p:nvPr/>
        </p:nvSpPr>
        <p:spPr>
          <a:xfrm>
            <a:off x="11411211" y="6699135"/>
            <a:ext cx="1270150" cy="1270150"/>
          </a:xfrm>
          <a:custGeom>
            <a:rect b="b" l="l" r="r" t="t"/>
            <a:pathLst>
              <a:path extrusionOk="0" h="1270150" w="1270150">
                <a:moveTo>
                  <a:pt x="0" y="0"/>
                </a:moveTo>
                <a:lnTo>
                  <a:pt x="1270150" y="0"/>
                </a:lnTo>
                <a:lnTo>
                  <a:pt x="1270150" y="1270149"/>
                </a:lnTo>
                <a:lnTo>
                  <a:pt x="0" y="1270149"/>
                </a:lnTo>
                <a:lnTo>
                  <a:pt x="0" y="0"/>
                </a:lnTo>
                <a:close/>
              </a:path>
            </a:pathLst>
          </a:custGeom>
          <a:blipFill rotWithShape="1">
            <a:blip r:embed="rId6">
              <a:alphaModFix/>
            </a:blip>
            <a:stretch>
              <a:fillRect b="0" l="0" r="0" t="0"/>
            </a:stretch>
          </a:blipFill>
          <a:ln>
            <a:noFill/>
          </a:ln>
        </p:spPr>
      </p:sp>
      <p:sp>
        <p:nvSpPr>
          <p:cNvPr id="147" name="Google Shape;147;p7"/>
          <p:cNvSpPr/>
          <p:nvPr/>
        </p:nvSpPr>
        <p:spPr>
          <a:xfrm>
            <a:off x="14369243" y="6187096"/>
            <a:ext cx="2673283" cy="1782189"/>
          </a:xfrm>
          <a:custGeom>
            <a:rect b="b" l="l" r="r" t="t"/>
            <a:pathLst>
              <a:path extrusionOk="0" h="1782189" w="2673283">
                <a:moveTo>
                  <a:pt x="0" y="0"/>
                </a:moveTo>
                <a:lnTo>
                  <a:pt x="2673283" y="0"/>
                </a:lnTo>
                <a:lnTo>
                  <a:pt x="2673283" y="1782188"/>
                </a:lnTo>
                <a:lnTo>
                  <a:pt x="0" y="1782188"/>
                </a:lnTo>
                <a:lnTo>
                  <a:pt x="0" y="0"/>
                </a:lnTo>
                <a:close/>
              </a:path>
            </a:pathLst>
          </a:custGeom>
          <a:blipFill rotWithShape="1">
            <a:blip r:embed="rId7">
              <a:alphaModFix/>
            </a:blip>
            <a:stretch>
              <a:fillRect b="0" l="0" r="0" t="0"/>
            </a:stretch>
          </a:blipFill>
          <a:ln>
            <a:noFill/>
          </a:ln>
        </p:spPr>
      </p:sp>
      <p:grpSp>
        <p:nvGrpSpPr>
          <p:cNvPr id="148" name="Google Shape;148;p7"/>
          <p:cNvGrpSpPr/>
          <p:nvPr/>
        </p:nvGrpSpPr>
        <p:grpSpPr>
          <a:xfrm>
            <a:off x="1028700" y="1104024"/>
            <a:ext cx="16230600" cy="1913616"/>
            <a:chOff x="0" y="-19050"/>
            <a:chExt cx="21640800" cy="2551489"/>
          </a:xfrm>
        </p:grpSpPr>
        <p:sp>
          <p:nvSpPr>
            <p:cNvPr id="149" name="Google Shape;149;p7"/>
            <p:cNvSpPr txBox="1"/>
            <p:nvPr/>
          </p:nvSpPr>
          <p:spPr>
            <a:xfrm>
              <a:off x="0" y="1844522"/>
              <a:ext cx="21640800" cy="68791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500" u="none" cap="none" strike="noStrike">
                  <a:solidFill>
                    <a:srgbClr val="2A2E3A"/>
                  </a:solidFill>
                  <a:latin typeface="Arial"/>
                  <a:ea typeface="Arial"/>
                  <a:cs typeface="Arial"/>
                  <a:sym typeface="Arial"/>
                </a:rPr>
                <a:t>The system is built using modern, scalable technologies:</a:t>
              </a:r>
              <a:endParaRPr/>
            </a:p>
          </p:txBody>
        </p:sp>
        <p:sp>
          <p:nvSpPr>
            <p:cNvPr id="150" name="Google Shape;150;p7"/>
            <p:cNvSpPr txBox="1"/>
            <p:nvPr/>
          </p:nvSpPr>
          <p:spPr>
            <a:xfrm>
              <a:off x="0" y="-19050"/>
              <a:ext cx="21640800" cy="1543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3D519E"/>
                  </a:solidFill>
                  <a:latin typeface="Arial"/>
                  <a:ea typeface="Arial"/>
                  <a:cs typeface="Arial"/>
                  <a:sym typeface="Arial"/>
                </a:rPr>
                <a:t>Technology Stack</a:t>
              </a:r>
              <a:endParaRPr/>
            </a:p>
          </p:txBody>
        </p:sp>
      </p:grpSp>
      <p:grpSp>
        <p:nvGrpSpPr>
          <p:cNvPr id="151" name="Google Shape;151;p7"/>
          <p:cNvGrpSpPr/>
          <p:nvPr/>
        </p:nvGrpSpPr>
        <p:grpSpPr>
          <a:xfrm>
            <a:off x="666801" y="4719907"/>
            <a:ext cx="3586125" cy="1347404"/>
            <a:chOff x="0" y="-114300"/>
            <a:chExt cx="4781500" cy="1796538"/>
          </a:xfrm>
        </p:grpSpPr>
        <p:sp>
          <p:nvSpPr>
            <p:cNvPr id="152" name="Google Shape;152;p7"/>
            <p:cNvSpPr txBox="1"/>
            <p:nvPr/>
          </p:nvSpPr>
          <p:spPr>
            <a:xfrm>
              <a:off x="0" y="-114300"/>
              <a:ext cx="4781500" cy="772161"/>
            </a:xfrm>
            <a:prstGeom prst="rect">
              <a:avLst/>
            </a:prstGeom>
            <a:noFill/>
            <a:ln>
              <a:noFill/>
            </a:ln>
          </p:spPr>
          <p:txBody>
            <a:bodyPr anchorCtr="0" anchor="t" bIns="0" lIns="0" spcFirstLastPara="1" rIns="0" wrap="square" tIns="0">
              <a:spAutoFit/>
            </a:bodyPr>
            <a:lstStyle/>
            <a:p>
              <a:pPr indent="0" lvl="0" marL="0" marR="0" rtl="0" algn="ctr">
                <a:lnSpc>
                  <a:spcPct val="150015"/>
                </a:lnSpc>
                <a:spcBef>
                  <a:spcPts val="0"/>
                </a:spcBef>
                <a:spcAft>
                  <a:spcPts val="0"/>
                </a:spcAft>
                <a:buNone/>
              </a:pPr>
              <a:r>
                <a:rPr b="0" i="0" lang="en-US" sz="3299" u="none" cap="none" strike="noStrike">
                  <a:solidFill>
                    <a:srgbClr val="2A2E3A"/>
                  </a:solidFill>
                  <a:latin typeface="Arial"/>
                  <a:ea typeface="Arial"/>
                  <a:cs typeface="Arial"/>
                  <a:sym typeface="Arial"/>
                </a:rPr>
                <a:t>Frontend</a:t>
              </a:r>
              <a:endParaRPr/>
            </a:p>
          </p:txBody>
        </p:sp>
        <p:sp>
          <p:nvSpPr>
            <p:cNvPr id="153" name="Google Shape;153;p7"/>
            <p:cNvSpPr txBox="1"/>
            <p:nvPr/>
          </p:nvSpPr>
          <p:spPr>
            <a:xfrm>
              <a:off x="0" y="1125556"/>
              <a:ext cx="4781500" cy="55668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00" u="none" cap="none" strike="noStrike">
                  <a:solidFill>
                    <a:srgbClr val="2A2E3A"/>
                  </a:solidFill>
                  <a:latin typeface="Arial"/>
                  <a:ea typeface="Arial"/>
                  <a:cs typeface="Arial"/>
                  <a:sym typeface="Arial"/>
                </a:rPr>
                <a:t>React.js</a:t>
              </a:r>
              <a:endParaRPr/>
            </a:p>
          </p:txBody>
        </p:sp>
      </p:grpSp>
      <p:grpSp>
        <p:nvGrpSpPr>
          <p:cNvPr id="154" name="Google Shape;154;p7"/>
          <p:cNvGrpSpPr/>
          <p:nvPr/>
        </p:nvGrpSpPr>
        <p:grpSpPr>
          <a:xfrm>
            <a:off x="5243525" y="4717526"/>
            <a:ext cx="3586125" cy="1349784"/>
            <a:chOff x="0" y="-104775"/>
            <a:chExt cx="4781500" cy="1799712"/>
          </a:xfrm>
        </p:grpSpPr>
        <p:sp>
          <p:nvSpPr>
            <p:cNvPr id="155" name="Google Shape;155;p7"/>
            <p:cNvSpPr txBox="1"/>
            <p:nvPr/>
          </p:nvSpPr>
          <p:spPr>
            <a:xfrm>
              <a:off x="0" y="-104775"/>
              <a:ext cx="4781500" cy="77533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US" sz="3300" u="none" cap="none" strike="noStrike">
                  <a:solidFill>
                    <a:srgbClr val="2A2E3A"/>
                  </a:solidFill>
                  <a:latin typeface="Arial"/>
                  <a:ea typeface="Arial"/>
                  <a:cs typeface="Arial"/>
                  <a:sym typeface="Arial"/>
                </a:rPr>
                <a:t>Backend</a:t>
              </a:r>
              <a:endParaRPr/>
            </a:p>
          </p:txBody>
        </p:sp>
        <p:sp>
          <p:nvSpPr>
            <p:cNvPr id="156" name="Google Shape;156;p7"/>
            <p:cNvSpPr txBox="1"/>
            <p:nvPr/>
          </p:nvSpPr>
          <p:spPr>
            <a:xfrm>
              <a:off x="0" y="1138255"/>
              <a:ext cx="4781500" cy="55668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00" u="none" cap="none" strike="noStrike">
                  <a:solidFill>
                    <a:srgbClr val="2A2E3A"/>
                  </a:solidFill>
                  <a:latin typeface="Arial"/>
                  <a:ea typeface="Arial"/>
                  <a:cs typeface="Arial"/>
                  <a:sym typeface="Arial"/>
                </a:rPr>
                <a:t>Node.js with Express.js</a:t>
              </a:r>
              <a:endParaRPr/>
            </a:p>
          </p:txBody>
        </p:sp>
      </p:grpSp>
      <p:grpSp>
        <p:nvGrpSpPr>
          <p:cNvPr id="157" name="Google Shape;157;p7"/>
          <p:cNvGrpSpPr/>
          <p:nvPr/>
        </p:nvGrpSpPr>
        <p:grpSpPr>
          <a:xfrm>
            <a:off x="9458350" y="4719906"/>
            <a:ext cx="3586125" cy="1347405"/>
            <a:chOff x="0" y="-114300"/>
            <a:chExt cx="4781500" cy="1796539"/>
          </a:xfrm>
        </p:grpSpPr>
        <p:sp>
          <p:nvSpPr>
            <p:cNvPr id="158" name="Google Shape;158;p7"/>
            <p:cNvSpPr txBox="1"/>
            <p:nvPr/>
          </p:nvSpPr>
          <p:spPr>
            <a:xfrm>
              <a:off x="0" y="-114300"/>
              <a:ext cx="4781500" cy="772161"/>
            </a:xfrm>
            <a:prstGeom prst="rect">
              <a:avLst/>
            </a:prstGeom>
            <a:noFill/>
            <a:ln>
              <a:noFill/>
            </a:ln>
          </p:spPr>
          <p:txBody>
            <a:bodyPr anchorCtr="0" anchor="t" bIns="0" lIns="0" spcFirstLastPara="1" rIns="0" wrap="square" tIns="0">
              <a:spAutoFit/>
            </a:bodyPr>
            <a:lstStyle/>
            <a:p>
              <a:pPr indent="0" lvl="0" marL="0" marR="0" rtl="0" algn="ctr">
                <a:lnSpc>
                  <a:spcPct val="150015"/>
                </a:lnSpc>
                <a:spcBef>
                  <a:spcPts val="0"/>
                </a:spcBef>
                <a:spcAft>
                  <a:spcPts val="0"/>
                </a:spcAft>
                <a:buNone/>
              </a:pPr>
              <a:r>
                <a:rPr b="0" i="0" lang="en-US" sz="3299" u="none" cap="none" strike="noStrike">
                  <a:solidFill>
                    <a:srgbClr val="2A2E3A"/>
                  </a:solidFill>
                  <a:latin typeface="Arial"/>
                  <a:ea typeface="Arial"/>
                  <a:cs typeface="Arial"/>
                  <a:sym typeface="Arial"/>
                </a:rPr>
                <a:t>Database</a:t>
              </a:r>
              <a:endParaRPr/>
            </a:p>
          </p:txBody>
        </p:sp>
        <p:sp>
          <p:nvSpPr>
            <p:cNvPr id="159" name="Google Shape;159;p7"/>
            <p:cNvSpPr txBox="1"/>
            <p:nvPr/>
          </p:nvSpPr>
          <p:spPr>
            <a:xfrm>
              <a:off x="0" y="1135081"/>
              <a:ext cx="4781500" cy="547158"/>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2A2E3A"/>
                  </a:solidFill>
                  <a:latin typeface="Arial"/>
                  <a:ea typeface="Arial"/>
                  <a:cs typeface="Arial"/>
                  <a:sym typeface="Arial"/>
                </a:rPr>
                <a:t>MongoDB and Firebase </a:t>
              </a:r>
              <a:endParaRPr/>
            </a:p>
          </p:txBody>
        </p:sp>
      </p:grpSp>
      <p:grpSp>
        <p:nvGrpSpPr>
          <p:cNvPr id="160" name="Google Shape;160;p7"/>
          <p:cNvGrpSpPr/>
          <p:nvPr/>
        </p:nvGrpSpPr>
        <p:grpSpPr>
          <a:xfrm>
            <a:off x="13673125" y="4719907"/>
            <a:ext cx="4065519" cy="1347404"/>
            <a:chOff x="0" y="-114300"/>
            <a:chExt cx="5420692" cy="1796538"/>
          </a:xfrm>
        </p:grpSpPr>
        <p:sp>
          <p:nvSpPr>
            <p:cNvPr id="161" name="Google Shape;161;p7"/>
            <p:cNvSpPr txBox="1"/>
            <p:nvPr/>
          </p:nvSpPr>
          <p:spPr>
            <a:xfrm>
              <a:off x="0" y="-114300"/>
              <a:ext cx="5420692" cy="772161"/>
            </a:xfrm>
            <a:prstGeom prst="rect">
              <a:avLst/>
            </a:prstGeom>
            <a:noFill/>
            <a:ln>
              <a:noFill/>
            </a:ln>
          </p:spPr>
          <p:txBody>
            <a:bodyPr anchorCtr="0" anchor="t" bIns="0" lIns="0" spcFirstLastPara="1" rIns="0" wrap="square" tIns="0">
              <a:spAutoFit/>
            </a:bodyPr>
            <a:lstStyle/>
            <a:p>
              <a:pPr indent="0" lvl="0" marL="0" marR="0" rtl="0" algn="ctr">
                <a:lnSpc>
                  <a:spcPct val="150015"/>
                </a:lnSpc>
                <a:spcBef>
                  <a:spcPts val="0"/>
                </a:spcBef>
                <a:spcAft>
                  <a:spcPts val="0"/>
                </a:spcAft>
                <a:buNone/>
              </a:pPr>
              <a:r>
                <a:rPr b="0" i="0" lang="en-US" sz="3299" u="none" cap="none" strike="noStrike">
                  <a:solidFill>
                    <a:srgbClr val="2A2E3A"/>
                  </a:solidFill>
                  <a:latin typeface="Arial"/>
                  <a:ea typeface="Arial"/>
                  <a:cs typeface="Arial"/>
                  <a:sym typeface="Arial"/>
                </a:rPr>
                <a:t>Mobile App</a:t>
              </a:r>
              <a:endParaRPr/>
            </a:p>
          </p:txBody>
        </p:sp>
        <p:sp>
          <p:nvSpPr>
            <p:cNvPr id="162" name="Google Shape;162;p7"/>
            <p:cNvSpPr txBox="1"/>
            <p:nvPr/>
          </p:nvSpPr>
          <p:spPr>
            <a:xfrm>
              <a:off x="0" y="1125556"/>
              <a:ext cx="5420692" cy="55668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00" u="none" cap="none" strike="noStrike">
                  <a:solidFill>
                    <a:srgbClr val="2A2E3A"/>
                  </a:solidFill>
                  <a:latin typeface="Arial"/>
                  <a:ea typeface="Arial"/>
                  <a:cs typeface="Arial"/>
                  <a:sym typeface="Arial"/>
                </a:rPr>
                <a:t>Cross-platform compatibility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nvSpPr>
        <p:spPr>
          <a:xfrm>
            <a:off x="1901966" y="715213"/>
            <a:ext cx="14962072" cy="1285876"/>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7499" u="none" cap="none" strike="noStrike">
                <a:solidFill>
                  <a:srgbClr val="3D519E"/>
                </a:solidFill>
                <a:latin typeface="Arial"/>
                <a:ea typeface="Arial"/>
                <a:cs typeface="Arial"/>
                <a:sym typeface="Arial"/>
              </a:rPr>
              <a:t>System’s Architecture</a:t>
            </a:r>
            <a:endParaRPr/>
          </a:p>
        </p:txBody>
      </p:sp>
      <p:sp>
        <p:nvSpPr>
          <p:cNvPr id="168" name="Google Shape;168;p8"/>
          <p:cNvSpPr txBox="1"/>
          <p:nvPr/>
        </p:nvSpPr>
        <p:spPr>
          <a:xfrm>
            <a:off x="2546445" y="1924889"/>
            <a:ext cx="13195109" cy="90715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35" u="none" cap="none" strike="noStrike">
                <a:solidFill>
                  <a:srgbClr val="000000"/>
                </a:solidFill>
                <a:latin typeface="Poppins"/>
                <a:ea typeface="Poppins"/>
                <a:cs typeface="Poppins"/>
                <a:sym typeface="Poppins"/>
              </a:rPr>
              <a:t>The system's architecture is designed to ensure scalability, reliability, and ease of use for both museum staff and visitors. It comprises several key components:</a:t>
            </a:r>
            <a:endParaRPr/>
          </a:p>
        </p:txBody>
      </p:sp>
      <p:pic>
        <p:nvPicPr>
          <p:cNvPr id="169" name="Google Shape;169;p8"/>
          <p:cNvPicPr preferRelativeResize="0"/>
          <p:nvPr/>
        </p:nvPicPr>
        <p:blipFill>
          <a:blip r:embed="rId3">
            <a:alphaModFix/>
          </a:blip>
          <a:stretch>
            <a:fillRect/>
          </a:stretch>
        </p:blipFill>
        <p:spPr>
          <a:xfrm>
            <a:off x="1901978" y="3083000"/>
            <a:ext cx="15383199" cy="618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p:nvPr/>
        </p:nvSpPr>
        <p:spPr>
          <a:xfrm>
            <a:off x="-6507438" y="-2845897"/>
            <a:ext cx="15978794" cy="15978794"/>
          </a:xfrm>
          <a:custGeom>
            <a:rect b="b" l="l" r="r" t="t"/>
            <a:pathLst>
              <a:path extrusionOk="0" h="15978794" w="15978794">
                <a:moveTo>
                  <a:pt x="0" y="0"/>
                </a:moveTo>
                <a:lnTo>
                  <a:pt x="15978795" y="0"/>
                </a:lnTo>
                <a:lnTo>
                  <a:pt x="15978795" y="15978794"/>
                </a:lnTo>
                <a:lnTo>
                  <a:pt x="0" y="15978794"/>
                </a:lnTo>
                <a:lnTo>
                  <a:pt x="0" y="0"/>
                </a:lnTo>
                <a:close/>
              </a:path>
            </a:pathLst>
          </a:custGeom>
          <a:blipFill rotWithShape="1">
            <a:blip r:embed="rId3">
              <a:alphaModFix/>
            </a:blip>
            <a:stretch>
              <a:fillRect b="0" l="0" r="0" t="0"/>
            </a:stretch>
          </a:blipFill>
          <a:ln>
            <a:noFill/>
          </a:ln>
        </p:spPr>
      </p:sp>
      <p:sp>
        <p:nvSpPr>
          <p:cNvPr id="175" name="Google Shape;175;p9"/>
          <p:cNvSpPr/>
          <p:nvPr/>
        </p:nvSpPr>
        <p:spPr>
          <a:xfrm>
            <a:off x="11168969" y="629205"/>
            <a:ext cx="1279574" cy="127956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1168969" y="3285551"/>
            <a:ext cx="1285875" cy="1285870"/>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1168969" y="7856713"/>
            <a:ext cx="1279574" cy="127956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1168969" y="5502453"/>
            <a:ext cx="1279574" cy="1279569"/>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9"/>
          <p:cNvGrpSpPr/>
          <p:nvPr/>
        </p:nvGrpSpPr>
        <p:grpSpPr>
          <a:xfrm>
            <a:off x="828952" y="3761956"/>
            <a:ext cx="6278177" cy="3707072"/>
            <a:chOff x="0" y="-76200"/>
            <a:chExt cx="8370902" cy="4942762"/>
          </a:xfrm>
        </p:grpSpPr>
        <p:sp>
          <p:nvSpPr>
            <p:cNvPr id="180" name="Google Shape;180;p9"/>
            <p:cNvSpPr txBox="1"/>
            <p:nvPr/>
          </p:nvSpPr>
          <p:spPr>
            <a:xfrm>
              <a:off x="0" y="-76200"/>
              <a:ext cx="8370902" cy="1494367"/>
            </a:xfrm>
            <a:prstGeom prst="rect">
              <a:avLst/>
            </a:prstGeom>
            <a:noFill/>
            <a:ln>
              <a:noFill/>
            </a:ln>
          </p:spPr>
          <p:txBody>
            <a:bodyPr anchorCtr="0" anchor="t" bIns="0" lIns="0" spcFirstLastPara="1" rIns="0" wrap="square" tIns="0">
              <a:spAutoFit/>
            </a:bodyPr>
            <a:lstStyle/>
            <a:p>
              <a:pPr indent="0" lvl="0" marL="0" marR="0" rtl="0" algn="l">
                <a:lnSpc>
                  <a:spcPct val="130004"/>
                </a:lnSpc>
                <a:spcBef>
                  <a:spcPts val="0"/>
                </a:spcBef>
                <a:spcAft>
                  <a:spcPts val="0"/>
                </a:spcAft>
                <a:buNone/>
              </a:pPr>
              <a:r>
                <a:rPr b="0" i="0" lang="en-US" sz="6999" u="none" cap="none" strike="noStrike">
                  <a:solidFill>
                    <a:srgbClr val="FFFFFF"/>
                  </a:solidFill>
                  <a:latin typeface="Arial"/>
                  <a:ea typeface="Arial"/>
                  <a:cs typeface="Arial"/>
                  <a:sym typeface="Arial"/>
                </a:rPr>
                <a:t>User Roles</a:t>
              </a:r>
              <a:endParaRPr/>
            </a:p>
          </p:txBody>
        </p:sp>
        <p:sp>
          <p:nvSpPr>
            <p:cNvPr id="181" name="Google Shape;181;p9"/>
            <p:cNvSpPr txBox="1"/>
            <p:nvPr/>
          </p:nvSpPr>
          <p:spPr>
            <a:xfrm>
              <a:off x="0" y="1911060"/>
              <a:ext cx="6930758" cy="2955502"/>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FFFFFF"/>
                  </a:solidFill>
                  <a:latin typeface="Arial"/>
                  <a:ea typeface="Arial"/>
                  <a:cs typeface="Arial"/>
                  <a:sym typeface="Arial"/>
                </a:rPr>
                <a:t>The system supports multiple user roles, each with specific permissions:</a:t>
              </a:r>
              <a:endParaRPr/>
            </a:p>
            <a:p>
              <a:pPr indent="0" lvl="0" marL="0" marR="0" rtl="0" algn="l">
                <a:lnSpc>
                  <a:spcPct val="140012"/>
                </a:lnSpc>
                <a:spcBef>
                  <a:spcPts val="0"/>
                </a:spcBef>
                <a:spcAft>
                  <a:spcPts val="0"/>
                </a:spcAft>
                <a:buNone/>
              </a:pPr>
              <a:r>
                <a:t/>
              </a:r>
              <a:endParaRPr b="0" i="0" sz="3199" u="none" cap="none" strike="noStrike">
                <a:solidFill>
                  <a:srgbClr val="FFFFFF"/>
                </a:solidFill>
                <a:latin typeface="Arial"/>
                <a:ea typeface="Arial"/>
                <a:cs typeface="Arial"/>
                <a:sym typeface="Arial"/>
              </a:endParaRPr>
            </a:p>
          </p:txBody>
        </p:sp>
      </p:grpSp>
      <p:grpSp>
        <p:nvGrpSpPr>
          <p:cNvPr id="182" name="Google Shape;182;p9"/>
          <p:cNvGrpSpPr/>
          <p:nvPr/>
        </p:nvGrpSpPr>
        <p:grpSpPr>
          <a:xfrm>
            <a:off x="12966522" y="752300"/>
            <a:ext cx="5321480" cy="1545150"/>
            <a:chOff x="0" y="-19050"/>
            <a:chExt cx="7095305" cy="2060201"/>
          </a:xfrm>
        </p:grpSpPr>
        <p:sp>
          <p:nvSpPr>
            <p:cNvPr id="183" name="Google Shape;183;p9"/>
            <p:cNvSpPr txBox="1"/>
            <p:nvPr/>
          </p:nvSpPr>
          <p:spPr>
            <a:xfrm>
              <a:off x="0" y="-19050"/>
              <a:ext cx="5723703" cy="6286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3D519E"/>
                  </a:solidFill>
                  <a:latin typeface="Arial"/>
                  <a:ea typeface="Arial"/>
                  <a:cs typeface="Arial"/>
                  <a:sym typeface="Arial"/>
                </a:rPr>
                <a:t>Admin</a:t>
              </a:r>
              <a:endParaRPr/>
            </a:p>
          </p:txBody>
        </p:sp>
        <p:sp>
          <p:nvSpPr>
            <p:cNvPr id="184" name="Google Shape;184;p9"/>
            <p:cNvSpPr txBox="1"/>
            <p:nvPr/>
          </p:nvSpPr>
          <p:spPr>
            <a:xfrm>
              <a:off x="5" y="761051"/>
              <a:ext cx="7095300" cy="12801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2A2E3A"/>
                  </a:solidFill>
                  <a:latin typeface="Arial"/>
                  <a:ea typeface="Arial"/>
                  <a:cs typeface="Arial"/>
                  <a:sym typeface="Arial"/>
                </a:rPr>
                <a:t>Manages system operations, subscriptions, and access control.</a:t>
              </a:r>
              <a:endParaRPr/>
            </a:p>
          </p:txBody>
        </p:sp>
      </p:grpSp>
      <p:grpSp>
        <p:nvGrpSpPr>
          <p:cNvPr id="185" name="Google Shape;185;p9"/>
          <p:cNvGrpSpPr/>
          <p:nvPr/>
        </p:nvGrpSpPr>
        <p:grpSpPr>
          <a:xfrm>
            <a:off x="12966522" y="3414872"/>
            <a:ext cx="5321480" cy="1542228"/>
            <a:chOff x="0" y="-9525"/>
            <a:chExt cx="7095305" cy="2056304"/>
          </a:xfrm>
        </p:grpSpPr>
        <p:sp>
          <p:nvSpPr>
            <p:cNvPr id="186" name="Google Shape;186;p9"/>
            <p:cNvSpPr txBox="1"/>
            <p:nvPr/>
          </p:nvSpPr>
          <p:spPr>
            <a:xfrm>
              <a:off x="0" y="-9525"/>
              <a:ext cx="5723703" cy="62476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3D519E"/>
                  </a:solidFill>
                  <a:latin typeface="Arial"/>
                  <a:ea typeface="Arial"/>
                  <a:cs typeface="Arial"/>
                  <a:sym typeface="Arial"/>
                </a:rPr>
                <a:t>Museum Owner</a:t>
              </a:r>
              <a:endParaRPr/>
            </a:p>
          </p:txBody>
        </p:sp>
        <p:sp>
          <p:nvSpPr>
            <p:cNvPr id="187" name="Google Shape;187;p9"/>
            <p:cNvSpPr txBox="1"/>
            <p:nvPr/>
          </p:nvSpPr>
          <p:spPr>
            <a:xfrm>
              <a:off x="5" y="766679"/>
              <a:ext cx="7095300" cy="12801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2A2E3A"/>
                  </a:solidFill>
                  <a:latin typeface="Arial"/>
                  <a:ea typeface="Arial"/>
                  <a:cs typeface="Arial"/>
                  <a:sym typeface="Arial"/>
                </a:rPr>
                <a:t>Oversees exhibits, assigns curators, and customizes content</a:t>
              </a:r>
              <a:endParaRPr/>
            </a:p>
          </p:txBody>
        </p:sp>
      </p:grpSp>
      <p:grpSp>
        <p:nvGrpSpPr>
          <p:cNvPr id="188" name="Google Shape;188;p9"/>
          <p:cNvGrpSpPr/>
          <p:nvPr/>
        </p:nvGrpSpPr>
        <p:grpSpPr>
          <a:xfrm>
            <a:off x="12966522" y="5630856"/>
            <a:ext cx="5321480" cy="2102494"/>
            <a:chOff x="0" y="-9525"/>
            <a:chExt cx="7095305" cy="2803325"/>
          </a:xfrm>
        </p:grpSpPr>
        <p:sp>
          <p:nvSpPr>
            <p:cNvPr id="189" name="Google Shape;189;p9"/>
            <p:cNvSpPr txBox="1"/>
            <p:nvPr/>
          </p:nvSpPr>
          <p:spPr>
            <a:xfrm>
              <a:off x="0" y="-9525"/>
              <a:ext cx="57237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3D519E"/>
                  </a:solidFill>
                </a:rPr>
                <a:t>Curator</a:t>
              </a:r>
              <a:endParaRPr/>
            </a:p>
          </p:txBody>
        </p:sp>
        <p:sp>
          <p:nvSpPr>
            <p:cNvPr id="190" name="Google Shape;190;p9"/>
            <p:cNvSpPr txBox="1"/>
            <p:nvPr/>
          </p:nvSpPr>
          <p:spPr>
            <a:xfrm>
              <a:off x="5" y="766700"/>
              <a:ext cx="7095300" cy="20271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2A2E3A"/>
                  </a:solidFill>
                  <a:latin typeface="Arial"/>
                  <a:ea typeface="Arial"/>
                  <a:cs typeface="Arial"/>
                  <a:sym typeface="Arial"/>
                </a:rPr>
                <a:t>Creates and updates exhibit</a:t>
              </a:r>
              <a:r>
                <a:rPr lang="en-US" sz="2599">
                  <a:solidFill>
                    <a:srgbClr val="2A2E3A"/>
                  </a:solidFill>
                </a:rPr>
                <a:t> </a:t>
              </a:r>
              <a:r>
                <a:rPr b="0" i="0" lang="en-US" sz="2599" u="none" cap="none" strike="noStrike">
                  <a:solidFill>
                    <a:srgbClr val="2A2E3A"/>
                  </a:solidFill>
                  <a:latin typeface="Arial"/>
                  <a:ea typeface="Arial"/>
                  <a:cs typeface="Arial"/>
                  <a:sym typeface="Arial"/>
                </a:rPr>
                <a:t>content, including multimedia elements</a:t>
              </a:r>
              <a:endParaRPr/>
            </a:p>
          </p:txBody>
        </p:sp>
      </p:grpSp>
      <p:grpSp>
        <p:nvGrpSpPr>
          <p:cNvPr id="191" name="Google Shape;191;p9"/>
          <p:cNvGrpSpPr/>
          <p:nvPr/>
        </p:nvGrpSpPr>
        <p:grpSpPr>
          <a:xfrm>
            <a:off x="12966522" y="7984197"/>
            <a:ext cx="5321480" cy="1542228"/>
            <a:chOff x="0" y="-9525"/>
            <a:chExt cx="7095305" cy="2056304"/>
          </a:xfrm>
        </p:grpSpPr>
        <p:sp>
          <p:nvSpPr>
            <p:cNvPr id="192" name="Google Shape;192;p9"/>
            <p:cNvSpPr txBox="1"/>
            <p:nvPr/>
          </p:nvSpPr>
          <p:spPr>
            <a:xfrm>
              <a:off x="0" y="-9525"/>
              <a:ext cx="5723703" cy="62476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3D519E"/>
                  </a:solidFill>
                  <a:latin typeface="Arial"/>
                  <a:ea typeface="Arial"/>
                  <a:cs typeface="Arial"/>
                  <a:sym typeface="Arial"/>
                </a:rPr>
                <a:t>Visitor</a:t>
              </a:r>
              <a:endParaRPr/>
            </a:p>
          </p:txBody>
        </p:sp>
        <p:sp>
          <p:nvSpPr>
            <p:cNvPr id="193" name="Google Shape;193;p9"/>
            <p:cNvSpPr txBox="1"/>
            <p:nvPr/>
          </p:nvSpPr>
          <p:spPr>
            <a:xfrm>
              <a:off x="5" y="766679"/>
              <a:ext cx="7095300" cy="12801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2A2E3A"/>
                  </a:solidFill>
                  <a:latin typeface="Arial"/>
                  <a:ea typeface="Arial"/>
                  <a:cs typeface="Arial"/>
                  <a:sym typeface="Arial"/>
                </a:rPr>
                <a:t>Interacts with museum content through the mobile app</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